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1"/>
  </p:sldMasterIdLst>
  <p:notesMasterIdLst>
    <p:notesMasterId r:id="rId22"/>
  </p:notesMasterIdLst>
  <p:sldIdLst>
    <p:sldId id="280" r:id="rId2"/>
    <p:sldId id="357" r:id="rId3"/>
    <p:sldId id="362" r:id="rId4"/>
    <p:sldId id="309" r:id="rId5"/>
    <p:sldId id="347" r:id="rId6"/>
    <p:sldId id="349" r:id="rId7"/>
    <p:sldId id="350" r:id="rId8"/>
    <p:sldId id="341" r:id="rId9"/>
    <p:sldId id="291" r:id="rId10"/>
    <p:sldId id="351" r:id="rId11"/>
    <p:sldId id="352" r:id="rId12"/>
    <p:sldId id="312" r:id="rId13"/>
    <p:sldId id="282" r:id="rId14"/>
    <p:sldId id="365" r:id="rId15"/>
    <p:sldId id="366" r:id="rId16"/>
    <p:sldId id="360" r:id="rId17"/>
    <p:sldId id="324" r:id="rId18"/>
    <p:sldId id="367" r:id="rId19"/>
    <p:sldId id="361" r:id="rId20"/>
    <p:sldId id="363" r:id="rId21"/>
  </p:sldIdLst>
  <p:sldSz cx="9144000" cy="5715000" type="screen16x10"/>
  <p:notesSz cx="6858000" cy="9144000"/>
  <p:defaultTextStyle>
    <a:defPPr>
      <a:defRPr lang="en-US"/>
    </a:defPPr>
    <a:lvl1pPr marL="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0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03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05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07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09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1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21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814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44" userDrawn="1">
          <p15:clr>
            <a:srgbClr val="A4A3A4"/>
          </p15:clr>
        </p15:guide>
        <p15:guide id="4" orient="horz" pos="1296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orient="horz" pos="1800" userDrawn="1">
          <p15:clr>
            <a:srgbClr val="A4A3A4"/>
          </p15:clr>
        </p15:guide>
        <p15:guide id="7" pos="4464" userDrawn="1">
          <p15:clr>
            <a:srgbClr val="A4A3A4"/>
          </p15:clr>
        </p15:guide>
        <p15:guide id="8" pos="40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FFB900"/>
    <a:srgbClr val="00BCF2"/>
    <a:srgbClr val="00B294"/>
    <a:srgbClr val="BAD80A"/>
    <a:srgbClr val="FFFFFF"/>
    <a:srgbClr val="004B50"/>
    <a:srgbClr val="5C2D91"/>
    <a:srgbClr val="B4A0FF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837" autoAdjust="0"/>
    <p:restoredTop sz="36066" autoAdjust="0"/>
  </p:normalViewPr>
  <p:slideViewPr>
    <p:cSldViewPr snapToGrid="0">
      <p:cViewPr varScale="1">
        <p:scale>
          <a:sx n="132" d="100"/>
          <a:sy n="132" d="100"/>
        </p:scale>
        <p:origin x="1716" y="120"/>
      </p:cViewPr>
      <p:guideLst>
        <p:guide pos="144"/>
        <p:guide orient="horz" pos="1296"/>
        <p:guide pos="2880"/>
        <p:guide orient="horz" pos="1800"/>
        <p:guide pos="4464"/>
        <p:guide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3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F3BE2-5C17-F645-BF93-BBD4DADA8A4A}" type="datetimeFigureOut">
              <a:rPr lang="en-US" smtClean="0"/>
              <a:pPr/>
              <a:t>11/2/2017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0EC2C-E6BA-F248-9EDA-113245C923E1}" type="slidenum">
              <a:rPr lang="en-US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615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minecraft.net/" TargetMode="External"/><Relationship Id="rId7" Type="http://schemas.openxmlformats.org/officeDocument/2006/relationships/hyperlink" Target="http://studio.code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tudio.code.org/" TargetMode="External"/><Relationship Id="rId5" Type="http://schemas.openxmlformats.org/officeDocument/2006/relationships/hyperlink" Target="http://code.org/educate" TargetMode="External"/><Relationship Id="rId4" Type="http://schemas.openxmlformats.org/officeDocument/2006/relationships/hyperlink" Target="https://code.org/educate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en-us/legal/intellectualproperty/trademarks/en-us.aspx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dirty="0"/>
              <a:t>Esta apresentação é voltada para crianças de 5 a 10 anos. Recomendamos uma aula de 60 minutos para essa atividade. Com alunos mais jovens, o tempo de aula pode ser reduzido. </a:t>
            </a:r>
            <a:endParaRPr lang="pt-BR" b="1" u="sng" dirty="0"/>
          </a:p>
          <a:p>
            <a:endParaRPr lang="pt-BR" b="1" u="sng" dirty="0"/>
          </a:p>
          <a:p>
            <a:r>
              <a:rPr lang="pt-BR" b="1" u="sng" dirty="0"/>
              <a:t>SCRIPT DE EXEMPLO: </a:t>
            </a:r>
          </a:p>
          <a:p>
            <a:endParaRPr lang="pt-BR" b="1" u="sng" dirty="0"/>
          </a:p>
          <a:p>
            <a:pPr>
              <a:defRPr/>
            </a:pPr>
            <a:r>
              <a:rPr lang="pt-BR" b="0" u="none" dirty="0"/>
              <a:t>“Olá</a:t>
            </a:r>
            <a:r>
              <a:rPr lang="pt-BR" kern="1200" dirty="0">
                <a:effectLst/>
                <a:latin typeface="+mn-lt"/>
              </a:rPr>
              <a:t>! Meu nome é &lt;nome&gt; e sou da &lt;empresa&gt;. </a:t>
            </a:r>
            <a:r>
              <a:rPr lang="pt-BR" b="0" u="none" dirty="0"/>
              <a:t>Hoje, faremos a Hour of Code</a:t>
            </a:r>
            <a:r>
              <a:rPr lang="pt-BR" b="0" u="none" baseline="30000" dirty="0"/>
              <a:t>TM</a:t>
            </a:r>
            <a:r>
              <a:rPr lang="pt-BR" b="0" u="none" dirty="0"/>
              <a:t> com Minecraft. </a:t>
            </a:r>
            <a:r>
              <a:rPr lang="pt-BR" kern="1200" dirty="0">
                <a:effectLst/>
                <a:latin typeface="+mn-lt"/>
              </a:rPr>
              <a:t>A Hour of </a:t>
            </a:r>
            <a:r>
              <a:rPr lang="pt-BR" b="0" u="none" dirty="0"/>
              <a:t>Code</a:t>
            </a:r>
            <a:r>
              <a:rPr lang="pt-BR" b="0" u="none" baseline="30000" dirty="0"/>
              <a:t>TM</a:t>
            </a:r>
            <a:r>
              <a:rPr lang="pt-BR" kern="1200" dirty="0">
                <a:effectLst/>
                <a:latin typeface="+mn-lt"/>
              </a:rPr>
              <a:t> é uma campanha mundial da organização sem fins lucrativos Code.org com o objetivo de mostrar que qualquer pessoa pode aprender os fundamentos básicos da codificação. Hoje, você vai participar disso.</a:t>
            </a:r>
            <a:r>
              <a:rPr lang="pt-BR" dirty="0"/>
              <a:t> Vai </a:t>
            </a:r>
            <a:r>
              <a:rPr lang="pt-BR" b="0" u="none" baseline="0" dirty="0"/>
              <a:t>aprender a codificar com o novo tutorial Minecraft Hour of </a:t>
            </a:r>
            <a:r>
              <a:rPr lang="pt-BR" b="0" u="none" dirty="0"/>
              <a:t>Code</a:t>
            </a:r>
            <a:r>
              <a:rPr lang="pt-BR" b="0" u="none" baseline="30000" dirty="0"/>
              <a:t>TM</a:t>
            </a:r>
            <a:r>
              <a:rPr lang="pt-BR" b="0" u="none" baseline="0" dirty="0"/>
              <a:t>, da Microsoft. Em primeiro lugar, vamos conversar um pouco sobre codificação, explicar por que ela é importante e mostrar como pode ser divertida.”</a:t>
            </a:r>
            <a:endParaRPr lang="pt-BR" b="1" u="sng" dirty="0"/>
          </a:p>
          <a:p>
            <a:endParaRPr lang="pt-BR" b="1" u="sng" dirty="0"/>
          </a:p>
          <a:p>
            <a:r>
              <a:rPr lang="pt-BR" b="1" u="sng" dirty="0"/>
              <a:t>OBJETIVO DO SLIDE:</a:t>
            </a:r>
            <a:r>
              <a:rPr lang="pt-BR" dirty="0"/>
              <a:t> </a:t>
            </a:r>
          </a:p>
          <a:p>
            <a:endParaRPr lang="pt-BR" b="0" u="none" baseline="0" dirty="0"/>
          </a:p>
          <a:p>
            <a:r>
              <a:rPr lang="pt-BR" b="0" u="none" baseline="0" dirty="0"/>
              <a:t>Motivar os participantes para a Hour of Code</a:t>
            </a:r>
            <a:r>
              <a:rPr lang="pt-BR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t-BR" b="0" u="none" baseline="0" dirty="0"/>
              <a:t>!</a:t>
            </a:r>
          </a:p>
          <a:p>
            <a:endParaRPr lang="pt-BR" b="0" u="none" baseline="0" dirty="0"/>
          </a:p>
          <a:p>
            <a:r>
              <a:rPr lang="pt-BR" b="1" u="sng" baseline="0" dirty="0"/>
              <a:t>NOTA PARA O FACILITADOR: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Considere que a principal finalidade do evento é o envolvimento dos participantes no tutorial. Limite o tempo de apresentação para isso. A maioria dos slides neste conjunto é projetada para ser mostrada brevemente e oferecer suporte a uma apresentação rápida e coloquial.</a:t>
            </a:r>
            <a:endParaRPr lang="pt-BR" b="1" u="sng" dirty="0"/>
          </a:p>
          <a:p>
            <a:endParaRPr lang="pt-BR" b="1" u="sng" dirty="0"/>
          </a:p>
          <a:p>
            <a:endParaRPr lang="pt-BR" b="1" dirty="0"/>
          </a:p>
          <a:p>
            <a:r>
              <a:rPr lang="pt-BR" b="1" u="sng" dirty="0"/>
              <a:t>INSTRUÇÕES DE IMAGEM PARA ESTE SLIDE:</a:t>
            </a:r>
            <a:endParaRPr lang="pt-BR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Essa imagem representa a participação mundial em eventos do Hour of Code™.</a:t>
            </a:r>
            <a:endParaRPr lang="pt-BR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933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SCRIPT DE EXEMPLO: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u="sng" dirty="0"/>
          </a:p>
          <a:p>
            <a:r>
              <a:rPr lang="pt-BR" b="0" baseline="0" dirty="0"/>
              <a:t>“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A codificação também permite criar coisas novas, por isso ajuda ser imaginativo e criativo!”</a:t>
            </a:r>
          </a:p>
          <a:p>
            <a:endParaRPr lang="pt-BR" b="1" u="sng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42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SCRIPT DE EXEMPLO: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“A codificação é uma atividade em grupo. Quem codifica está sempre resolvendo algum problema e usando a imaginação. Por isso, todos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se ajudam, compartilhando ideias e soluções!” </a:t>
            </a:r>
            <a:endParaRPr lang="pt-BR" dirty="0"/>
          </a:p>
          <a:p>
            <a:endParaRPr lang="pt-BR" b="1" u="sng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41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u="sng" dirty="0"/>
              <a:t>SCRIPT DE EXEMPLO:</a:t>
            </a:r>
          </a:p>
          <a:p>
            <a:endParaRPr lang="pt-BR" b="1" u="sng" dirty="0"/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"O que você gosta de fazer?</a:t>
            </a:r>
            <a:r>
              <a:rPr lang="pt-BR" dirty="0"/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Pode ser qualquer coisa: leitura, esportes, moda, videogames."</a:t>
            </a:r>
            <a:endParaRPr lang="pt-BR" b="1" u="sng" dirty="0"/>
          </a:p>
          <a:p>
            <a:endParaRPr lang="pt-BR" b="1" u="sng" dirty="0"/>
          </a:p>
          <a:p>
            <a:r>
              <a:rPr lang="pt-BR" b="1" u="sng" dirty="0"/>
              <a:t>OBJETIVO DO SLIDE:</a:t>
            </a:r>
          </a:p>
          <a:p>
            <a:endParaRPr lang="pt-BR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Apresentar a codificação como algo conectado a campos além da tecnologia, pois assim é mais provável que os jovens se interessem. O objetivo é que imaginem como transferir suas paixões para um projeto de codificação que os ajude a avançá-las. </a:t>
            </a:r>
            <a:endParaRPr lang="pt-BR" b="1" u="sng" dirty="0"/>
          </a:p>
          <a:p>
            <a:endParaRPr lang="pt-BR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NOTA PARA O FACILITADOR:</a:t>
            </a:r>
            <a:r>
              <a:rPr lang="pt-BR" b="1" u="none" dirty="0"/>
              <a:t> </a:t>
            </a:r>
            <a:r>
              <a:rPr lang="pt-BR" b="0" dirty="0"/>
              <a:t>peça aos participantes que compartilhem suas paixões e ideias</a:t>
            </a:r>
          </a:p>
          <a:p>
            <a:endParaRPr lang="pt-B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8437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u="sng" dirty="0"/>
              <a:t>SCRIPT DE EXEMPLO:</a:t>
            </a:r>
          </a:p>
          <a:p>
            <a:endParaRPr lang="pt-BR" b="1" u="sng" dirty="0"/>
          </a:p>
          <a:p>
            <a:r>
              <a:rPr lang="pt-BR" b="0" u="none" dirty="0"/>
              <a:t>"A codificação pode ser uma parte de todas as coisas que você gosta de fazer!"</a:t>
            </a:r>
          </a:p>
          <a:p>
            <a:endParaRPr lang="pt-BR" b="0" u="none" baseline="0" dirty="0"/>
          </a:p>
          <a:p>
            <a:r>
              <a:rPr lang="pt-BR" b="0" u="none" baseline="0" dirty="0"/>
              <a:t>*EXEMPLOS A MENCIONAR</a:t>
            </a: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Pessoas que gostam de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</a:rPr>
              <a:t>filmes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 podem criar um app para pontuá-los e falar sobre eles</a:t>
            </a:r>
            <a:endParaRPr lang="pt-BR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Alguém que gosta de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</a:rPr>
              <a:t>videogames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 pode criar seu próprio jogo</a:t>
            </a: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Alguém que gosta de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</a:rPr>
              <a:t>esportes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pode criar um aplicativo que mostra os resultados do seu time favorito; </a:t>
            </a: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Se alguém gosta de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</a:rPr>
              <a:t>desenhos animados e super-heróis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, pode criar um site sobre seus personagens favoritos. </a:t>
            </a:r>
            <a:endParaRPr lang="pt-BR" dirty="0">
              <a:effectLst/>
            </a:endParaRPr>
          </a:p>
          <a:p>
            <a:endParaRPr lang="pt-BR" b="1" u="sng" dirty="0"/>
          </a:p>
          <a:p>
            <a:r>
              <a:rPr lang="pt-BR" b="1" u="sng" dirty="0"/>
              <a:t>OBJETIVO DO SLIDE:</a:t>
            </a:r>
          </a:p>
          <a:p>
            <a:endParaRPr lang="pt-BR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Enfatizar que eles não encontrarão apenas novas formas de se divertir no processo de codificação e descobrir o que podem fazer com isso, mas também que as coisas que eles criarão podem ser algo que podem compartilhar e usar com amigos.</a:t>
            </a:r>
          </a:p>
          <a:p>
            <a:endParaRPr lang="pt-BR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397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SCRIPT DE EXEMPLO:</a:t>
            </a:r>
          </a:p>
          <a:p>
            <a:endParaRPr lang="pt-BR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dirty="0"/>
              <a:t>“Você está pronto para começar a codificar? Vamos começar! “Na </a:t>
            </a:r>
            <a:r>
              <a:rPr lang="pt-BR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</a:t>
            </a:r>
            <a:r>
              <a:rPr lang="pt-BR" b="0" u="none" dirty="0"/>
              <a:t>Code</a:t>
            </a:r>
            <a:r>
              <a:rPr lang="pt-BR" b="0" u="none" baseline="30000" dirty="0"/>
              <a:t>TM</a:t>
            </a:r>
            <a:r>
              <a:rPr lang="pt-BR" b="0" u="none" baseline="0" dirty="0"/>
              <a:t> de hoje, aprenderemos por meio de um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 tutorial inspirado no jogo Minecraft</a:t>
            </a:r>
            <a:r>
              <a:rPr lang="pt-BR" b="0" u="none" baseline="0" dirty="0"/>
              <a:t>! O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tutorial usa os personagens e os conceitos do videogame Minecraft, mas não é o jogo em si.</a:t>
            </a:r>
            <a:r>
              <a:rPr lang="pt-BR" b="0" u="none" baseline="0" dirty="0"/>
              <a:t>”</a:t>
            </a:r>
            <a:r>
              <a:rPr lang="pt-BR" dirty="0"/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No tutorial Hour of </a:t>
            </a:r>
            <a:r>
              <a:rPr lang="pt-BR" b="0" u="none" dirty="0"/>
              <a:t>Code</a:t>
            </a:r>
            <a:r>
              <a:rPr lang="pt-BR" b="0" u="none" baseline="30000" dirty="0"/>
              <a:t>TM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, vocês conhecerão “O Agente” e aprenderão a usar técnicas de codificação como loops, depuração de erros e funções para criar suas próprias soluções para os quebra-cabeças e ver o Agente executar os comandos.”</a:t>
            </a:r>
            <a:endParaRPr lang="pt-BR" sz="1200" b="0" baseline="0" dirty="0"/>
          </a:p>
          <a:p>
            <a:endParaRPr lang="pt-BR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u="none" baseline="0" dirty="0"/>
              <a:t>“Hoje, vocês vão ter _____ de tempo para jogar. Se não conseguirem avançar, tenham paciência e tentem uma forma diferente de solucionar o problema. Vocês podem pedir ajuda ao colega e se, no final das contas, precisarem da minha ajuda, [levantem a mão etc.].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u="none" baseline="0" dirty="0"/>
              <a:t>Não se esqueça dos fones de ouvido”</a:t>
            </a:r>
            <a:endParaRPr lang="pt-BR" sz="1200" b="0" u="none" dirty="0"/>
          </a:p>
          <a:p>
            <a:endParaRPr lang="pt-BR" b="0" u="none" dirty="0"/>
          </a:p>
          <a:p>
            <a:endParaRPr lang="pt-BR" b="1" u="sng" dirty="0"/>
          </a:p>
          <a:p>
            <a:r>
              <a:rPr lang="pt-BR" b="1" u="sng" dirty="0"/>
              <a:t>OBJETIVO DO SLIDE: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dirty="0"/>
              <a:t>Apresentar a </a:t>
            </a:r>
            <a:r>
              <a:rPr lang="pt-BR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</a:t>
            </a:r>
            <a:r>
              <a:rPr lang="pt-BR" b="0" u="none" dirty="0"/>
              <a:t>Code</a:t>
            </a:r>
            <a:r>
              <a:rPr lang="pt-BR" b="0" u="none" baseline="30000" dirty="0"/>
              <a:t>TM</a:t>
            </a:r>
            <a:endParaRPr lang="pt-BR" sz="1200" dirty="0">
              <a:solidFill>
                <a:schemeClr val="bg1"/>
              </a:solidFill>
              <a:latin typeface="Segoe UI Light" panose="020B0502040204020203" pitchFamily="34" charset="0"/>
            </a:endParaRPr>
          </a:p>
          <a:p>
            <a:endParaRPr lang="pt-BR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NOTA PARA O FACILITADOR:</a:t>
            </a:r>
          </a:p>
          <a:p>
            <a:pPr>
              <a:defRPr/>
            </a:pPr>
            <a:r>
              <a:rPr lang="pt-BR" b="0" dirty="0"/>
              <a:t>Há mais de um tutorial sobre o Minecraft. Comece usando o tutorial deste</a:t>
            </a:r>
            <a:r>
              <a:rPr lang="pt-BR" dirty="0"/>
              <a:t> ano </a:t>
            </a:r>
            <a:r>
              <a:rPr lang="pt-BR" b="0" dirty="0"/>
              <a:t>e utilize os outros apenas se os alunos terminarem antes do prazo estipulado. Cada tutorial aborda conceitos diferentes. Assim, é uma boa ideia fazer todos.</a:t>
            </a:r>
            <a:r>
              <a:rPr lang="pt-BR" dirty="0"/>
              <a:t> </a:t>
            </a:r>
            <a:endParaRPr lang="pt-BR" b="0" dirty="0"/>
          </a:p>
          <a:p>
            <a:endParaRPr lang="pt-BR" sz="1200" b="1" u="sng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Caso não seja possível dar um computador a cada aluno, experimente colocá-los em duplas, revezando-se a cada etapa da aula para que ambos tenham a chance de ser ativos e observadores. Sugerimos que a atividade com os quebra-cabeças seja feita individualmente.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Após 15 minutos, parabenize o grupo pelo progresso e pelo código criado.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t-BR" sz="1200" b="0" u="none" kern="1200" dirty="0">
                <a:solidFill>
                  <a:schemeClr val="tx1"/>
                </a:solidFill>
                <a:effectLst/>
                <a:latin typeface="+mn-lt"/>
              </a:rPr>
              <a:t>Para os participantes que concluírem e/ou que estiverem mais avançados, sugira que eles repitam o tutorial usando o </a:t>
            </a:r>
            <a:r>
              <a:rPr lang="pt-BR" sz="1200" b="1" u="none" kern="1200" dirty="0">
                <a:solidFill>
                  <a:schemeClr val="tx1"/>
                </a:solidFill>
                <a:effectLst/>
                <a:latin typeface="+mn-lt"/>
              </a:rPr>
              <a:t>Diamond Path</a:t>
            </a:r>
            <a:r>
              <a:rPr lang="pt-BR" sz="1200" b="0" u="none" kern="1200" dirty="0">
                <a:solidFill>
                  <a:schemeClr val="tx1"/>
                </a:solidFill>
                <a:effectLst/>
                <a:latin typeface="+mn-lt"/>
              </a:rPr>
              <a:t>, que contém desafios de codificação adicionais para recuperar o diamante do nível.</a:t>
            </a:r>
            <a:endParaRPr lang="pt-BR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dirty="0"/>
          </a:p>
          <a:p>
            <a:r>
              <a:rPr lang="pt-BR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657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u="sng" dirty="0"/>
              <a:t>SCRIPT DE EXEMPLO:</a:t>
            </a:r>
            <a:endParaRPr lang="pt-BR" b="0" u="none" dirty="0"/>
          </a:p>
          <a:p>
            <a:endParaRPr lang="pt-BR" b="0" u="none" dirty="0"/>
          </a:p>
          <a:p>
            <a:r>
              <a:rPr lang="pt-BR" b="0" u="none" dirty="0"/>
              <a:t>“Acesse </a:t>
            </a:r>
            <a:r>
              <a:rPr lang="pt-BR" sz="1200" b="0" u="none" dirty="0">
                <a:solidFill>
                  <a:schemeClr val="bg1"/>
                </a:solidFill>
                <a:latin typeface="Segoe Pro Light" charset="0"/>
              </a:rPr>
              <a:t>code.org</a:t>
            </a:r>
            <a:r>
              <a:rPr lang="pt-BR" sz="1200" dirty="0">
                <a:solidFill>
                  <a:schemeClr val="bg1"/>
                </a:solidFill>
                <a:latin typeface="Segoe Pro Light" charset="0"/>
              </a:rPr>
              <a:t>/Minecraft</a:t>
            </a:r>
            <a:r>
              <a:rPr lang="pt-BR" dirty="0"/>
              <a:t>,</a:t>
            </a:r>
            <a:r>
              <a:rPr lang="pt-BR" b="0" u="none" baseline="0" dirty="0"/>
              <a:t> para localizar o tutorial “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Minecraft Hour of </a:t>
            </a:r>
            <a:r>
              <a:rPr lang="pt-BR" b="0" u="none" dirty="0"/>
              <a:t>Code</a:t>
            </a:r>
            <a:r>
              <a:rPr lang="pt-BR" b="0" u="none" baseline="30000" dirty="0"/>
              <a:t>TM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 Hero’s Journey” </a:t>
            </a:r>
            <a:r>
              <a:rPr lang="pt-BR" b="0" u="none" baseline="0" dirty="0"/>
              <a:t>e COMECE! ”</a:t>
            </a:r>
            <a:endParaRPr lang="pt-BR" b="1" u="sng" dirty="0"/>
          </a:p>
          <a:p>
            <a:endParaRPr lang="pt-BR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OBJETIVO DO SLIDE: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dirty="0"/>
              <a:t>Dar tempo para as pessoas acessarem o tutorial.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NOTA DO FACILITADOR: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u="none" dirty="0"/>
              <a:t>Mantenha este slide ativo durante o tutorial e só avance para o próximo quando o grupo estiver perto de terminar.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u="none" dirty="0"/>
              <a:t>Se os participantes fizerem logon no tutorial, o progresso será salvo nos níveis e eles poderão voltar se não concluírem.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u="none" dirty="0"/>
              <a:t>Como a brincadeira é livre e há espaço para criar qualquer coisa que os alunos quiserem, fique atento aos riscos associados à juventude e a conteúdos gerados pelo usuário.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SE TIVER TEMPO LIMITADO: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u="none" dirty="0"/>
              <a:t>Conclua o máximo de quebra-cabeças que conseguir. Crianças aficionadas por tecnologia podem concluí-los em 50-60 minutos.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u="none" dirty="0"/>
              <a:t>Parabenize os alunos pelo que realizaram e diga que eles podem codificar novamente em casa.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SE TIVER TEMPO ADICIONAL: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u="none" dirty="0"/>
              <a:t>Oriente os alunos para continuarem a criar após o quebra-cabeça final para horas adicionais de jogabilidade.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u="none" dirty="0"/>
              <a:t>Oriente os alunos a voltar a cada um dos quebra-cabeças e os desafie a resolvê-los de forma diferente. Isso reforça as oportunidades divertidas e interessantes para iteração e experimentação.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u="none" kern="1200" dirty="0">
                <a:solidFill>
                  <a:schemeClr val="tx1"/>
                </a:solidFill>
                <a:effectLst/>
                <a:latin typeface="+mn-lt"/>
              </a:rPr>
              <a:t>Oriente os alunos a jogar “Minecraft Hour of </a:t>
            </a:r>
            <a:r>
              <a:rPr lang="pt-BR" b="0" u="none" dirty="0"/>
              <a:t>Code</a:t>
            </a:r>
            <a:r>
              <a:rPr lang="pt-BR" b="0" u="none" baseline="30000" dirty="0"/>
              <a:t>TM</a:t>
            </a:r>
            <a:r>
              <a:rPr lang="pt-BR" sz="1200" b="0" u="none" kern="1200" dirty="0">
                <a:solidFill>
                  <a:schemeClr val="tx1"/>
                </a:solidFill>
                <a:effectLst/>
                <a:latin typeface="+mn-lt"/>
              </a:rPr>
              <a:t> Adventurer” e/ou “Minecraft Hour of </a:t>
            </a:r>
            <a:r>
              <a:rPr lang="pt-BR" b="0" u="none" dirty="0"/>
              <a:t>Code</a:t>
            </a:r>
            <a:r>
              <a:rPr lang="pt-BR" b="0" u="none" baseline="30000" dirty="0"/>
              <a:t>TM</a:t>
            </a:r>
            <a:r>
              <a:rPr lang="pt-BR" sz="1200" b="0" u="none" kern="1200" dirty="0">
                <a:solidFill>
                  <a:schemeClr val="tx1"/>
                </a:solidFill>
                <a:effectLst/>
                <a:latin typeface="+mn-lt"/>
              </a:rPr>
              <a:t> Designer”.</a:t>
            </a:r>
            <a:endParaRPr lang="pt-BR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371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u="sng" dirty="0"/>
              <a:t>SCRIPT DE EXEMPLO:</a:t>
            </a:r>
          </a:p>
          <a:p>
            <a:endParaRPr lang="pt-BR" b="1" u="sng" dirty="0"/>
          </a:p>
          <a:p>
            <a:r>
              <a:rPr lang="pt-BR" b="0" u="none" dirty="0"/>
              <a:t>“Atenção, todos! Vocês têm apenas cinco minutos para terminar. </a:t>
            </a:r>
          </a:p>
          <a:p>
            <a:r>
              <a:rPr lang="pt-BR" b="0" u="none" dirty="0"/>
              <a:t>[se o acesso à Internet e aos dispositivos for comum, adicione:] Vocês podem continuar aprendendo a codificar com o Minecraft em casa.”</a:t>
            </a:r>
          </a:p>
          <a:p>
            <a:endParaRPr lang="pt-BR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OBJETIVO DO SLIDE:</a:t>
            </a:r>
            <a:endParaRPr lang="pt-BR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u="sng" dirty="0"/>
          </a:p>
          <a:p>
            <a:r>
              <a:rPr lang="pt-BR" b="0" u="none" dirty="0"/>
              <a:t>Alertar os participantes de que o tempo está quase esgotado e que o tutorial está perto do fim.</a:t>
            </a:r>
          </a:p>
          <a:p>
            <a:endParaRPr lang="pt-B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108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SCRIPT DE EXEMPLO:</a:t>
            </a:r>
          </a:p>
          <a:p>
            <a:endParaRPr lang="pt-BR" b="1" u="sng" dirty="0"/>
          </a:p>
          <a:p>
            <a:r>
              <a:rPr lang="pt-BR" b="0" u="none" baseline="0" dirty="0"/>
              <a:t>“Vamos voltar à conversa que tivemos antes. A opinião de vocês sobre a codificação mudou?”</a:t>
            </a:r>
          </a:p>
          <a:p>
            <a:pPr marL="628650" lvl="1" indent="-171450">
              <a:buFont typeface="Arial"/>
              <a:buChar char="•"/>
            </a:pPr>
            <a:r>
              <a:rPr lang="pt-BR"/>
              <a:t>Como vocês vão responder à pergunta “O que é codificação” se um amigo ou alguém da família perguntar?</a:t>
            </a:r>
          </a:p>
          <a:p>
            <a:pPr marL="628650" lvl="1" indent="-171450">
              <a:buFont typeface="Arial"/>
              <a:buChar char="•"/>
            </a:pPr>
            <a:r>
              <a:rPr lang="pt-BR"/>
              <a:t>O que vocês aprenderam?</a:t>
            </a:r>
          </a:p>
          <a:p>
            <a:pPr marL="628650" lvl="1" indent="-171450">
              <a:buFont typeface="Arial"/>
              <a:buChar char="•"/>
            </a:pPr>
            <a:r>
              <a:rPr lang="pt-BR"/>
              <a:t>O que vocês acharam mais difícil? O que vocês fizeram quando não conseguiram avançar? Qual a importância disso? [incentivar a persistência]</a:t>
            </a:r>
          </a:p>
          <a:p>
            <a:pPr marL="628650" lvl="1" indent="-171450">
              <a:buFont typeface="Arial"/>
              <a:buChar char="•"/>
            </a:pPr>
            <a:r>
              <a:rPr lang="pt-BR"/>
              <a:t>Como a codificação é criativa? [relacione a codificação com outra forma de criatividade, como cantar, dançar, construir.]</a:t>
            </a:r>
          </a:p>
          <a:p>
            <a:pPr marL="628650" lvl="1" indent="-171450">
              <a:buFont typeface="Arial"/>
              <a:buChar char="•"/>
            </a:pPr>
            <a:r>
              <a:rPr lang="pt-BR"/>
              <a:t>Quem pode codificar? [procure desfazer os mitos que dizem que são os garotos, as pessoas boas em matemática etc.]</a:t>
            </a:r>
          </a:p>
          <a:p>
            <a:pPr marL="628650" lvl="1" indent="-171450">
              <a:buFont typeface="Arial"/>
              <a:buChar char="•"/>
            </a:pPr>
            <a:r>
              <a:rPr lang="pt-BR"/>
              <a:t>Vocês conseguem pensar em como usar a codificação para criar coisas interessantes?</a:t>
            </a:r>
          </a:p>
          <a:p>
            <a:endParaRPr lang="pt-BR" b="1" u="sng" dirty="0"/>
          </a:p>
          <a:p>
            <a:r>
              <a:rPr lang="pt-BR" b="1" u="sng" dirty="0"/>
              <a:t>OBJETIVO DO SLIDE:</a:t>
            </a:r>
          </a:p>
          <a:p>
            <a:endParaRPr lang="pt-BR" b="1" dirty="0"/>
          </a:p>
          <a:p>
            <a:r>
              <a:rPr lang="pt-BR" b="0" dirty="0"/>
              <a:t>Voltar à pergunta inicial e verificar o que mudou na opinião das crianças sobre a codificação. </a:t>
            </a:r>
            <a:r>
              <a:rPr lang="pt-BR" b="0" kern="1200" baseline="0" dirty="0">
                <a:effectLst/>
                <a:latin typeface="+mn-lt"/>
              </a:rPr>
              <a:t>E</a:t>
            </a:r>
            <a:r>
              <a:rPr lang="pt-BR" kern="1200" dirty="0">
                <a:effectLst/>
                <a:latin typeface="+mn-lt"/>
              </a:rPr>
              <a:t>ssa pergunta</a:t>
            </a:r>
            <a:r>
              <a:rPr lang="pt-BR"/>
              <a:t> ajuda</a:t>
            </a:r>
            <a:r>
              <a:rPr lang="pt-BR" kern="1200" dirty="0">
                <a:effectLst/>
                <a:latin typeface="+mn-lt"/>
              </a:rPr>
              <a:t> os alunos a terem certeza de que as coisas que disseram e fizeram durante a aula estão, de fato, corretas. Isso serve para reforçar que fizeram inferências corretas, ajudando-os a internalizar o conteúdo aprendido.</a:t>
            </a:r>
            <a:r>
              <a:rPr lang="pt-BR"/>
              <a:t> </a:t>
            </a:r>
            <a:endParaRPr lang="pt-BR" b="0" dirty="0"/>
          </a:p>
          <a:p>
            <a:endParaRPr lang="pt-BR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024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525463"/>
            <a:ext cx="4203700" cy="262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929644" y="3329942"/>
            <a:ext cx="7437119" cy="31546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rtl="0"/>
            <a:r>
              <a:rPr lang="pt-BR" sz="1200" b="1" i="0" u="sng" strike="noStrike" kern="1200" cap="none" dirty="0">
                <a:solidFill>
                  <a:schemeClr val="dk1"/>
                </a:solidFill>
                <a:effectLst/>
                <a:latin typeface="Calibri"/>
                <a:sym typeface="Calibri"/>
              </a:rPr>
              <a:t>OBJETIVO DO SLIDE:</a:t>
            </a:r>
            <a:r>
              <a:rPr lang="pt-BR" dirty="0"/>
              <a:t> </a:t>
            </a:r>
            <a:r>
              <a:rPr lang="pt-B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sym typeface="Calibri"/>
              </a:rPr>
              <a:t>Concluir o workshop com uma mensagem positiva.</a:t>
            </a:r>
            <a:endParaRPr lang="pt-BR" b="0" dirty="0">
              <a:effectLst/>
            </a:endParaRPr>
          </a:p>
          <a:p>
            <a:br>
              <a:rPr dirty="0"/>
            </a:br>
            <a:r>
              <a:rPr lang="pt-BR" sz="1200" b="1" i="0" u="sng" strike="noStrike" kern="1200" cap="none" dirty="0">
                <a:solidFill>
                  <a:schemeClr val="dk1"/>
                </a:solidFill>
                <a:effectLst/>
                <a:latin typeface="Calibri"/>
                <a:sym typeface="Calibri"/>
              </a:rPr>
              <a:t>SCRIPT DE EXEMPLO:</a:t>
            </a:r>
            <a:r>
              <a:rPr lang="pt-BR" dirty="0"/>
              <a:t> </a:t>
            </a:r>
            <a:r>
              <a:rPr lang="pt-BR" b="0" u="none" dirty="0"/>
              <a:t>“Parabéns! Vocês conseguiram concluir a </a:t>
            </a:r>
            <a:r>
              <a:rPr lang="pt-BR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</a:t>
            </a:r>
            <a:r>
              <a:rPr lang="pt-BR" b="0" u="none" dirty="0"/>
              <a:t>Code</a:t>
            </a:r>
            <a:r>
              <a:rPr lang="pt-BR" b="0" u="none" baseline="30000" dirty="0"/>
              <a:t>TM</a:t>
            </a:r>
            <a:r>
              <a:rPr lang="pt-BR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 desse ano</a:t>
            </a:r>
            <a:r>
              <a:rPr lang="pt-BR" sz="1200" b="0" u="none" baseline="0" dirty="0">
                <a:solidFill>
                  <a:schemeClr val="bg1"/>
                </a:solidFill>
                <a:latin typeface="Segoe UI Light" panose="020B0502040204020203" pitchFamily="34" charset="0"/>
              </a:rPr>
              <a:t>!”</a:t>
            </a:r>
            <a:endParaRPr lang="pt-BR" b="0" u="none" baseline="0" dirty="0"/>
          </a:p>
          <a:p>
            <a:br>
              <a:rPr lang="en-US" b="0" dirty="0">
                <a:effectLst/>
              </a:rPr>
            </a:br>
            <a:endParaRPr lang="pt-BR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Shape 417"/>
          <p:cNvSpPr txBox="1">
            <a:spLocks noGrp="1"/>
          </p:cNvSpPr>
          <p:nvPr>
            <p:ph type="sldNum" idx="12"/>
          </p:nvPr>
        </p:nvSpPr>
        <p:spPr>
          <a:xfrm>
            <a:off x="5265811" y="6658666"/>
            <a:ext cx="4028439" cy="3505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94782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SCRIPT DE EXEMPLO: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dirty="0"/>
              <a:t>"Agora que você está a caminho de se tornar um especialista em codificação, aqui estão alguns recursos gratuitos para você conferir! Não deixe de anotar esses links e continue a codificar!"</a:t>
            </a:r>
          </a:p>
          <a:p>
            <a:endParaRPr lang="pt-BR" b="1" u="sng" dirty="0"/>
          </a:p>
          <a:p>
            <a:r>
              <a:rPr lang="pt-BR" b="1" u="sng" dirty="0"/>
              <a:t>OBJETIVO DO SLIDE:</a:t>
            </a:r>
          </a:p>
          <a:p>
            <a:endParaRPr lang="pt-BR" b="1" u="sng" dirty="0"/>
          </a:p>
          <a:p>
            <a:r>
              <a:rPr lang="pt-BR" b="0" u="none" dirty="0"/>
              <a:t>Encorajar os jovens a ir para uma próxima etapa na codificação.</a:t>
            </a:r>
          </a:p>
          <a:p>
            <a:endParaRPr lang="pt-BR" b="0" u="none" baseline="0" dirty="0"/>
          </a:p>
          <a:p>
            <a:r>
              <a:rPr lang="pt-BR" b="1" u="sng" baseline="0" dirty="0"/>
              <a:t>NOTA PARA O FACILITADOR: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Os participantes podem acessar seus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</a:rPr>
              <a:t>certificados Hour of Code</a:t>
            </a:r>
            <a:r>
              <a:rPr lang="pt-BR" sz="1200" b="1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 a qualquer momento depois de iniciar o tutorial Hour of </a:t>
            </a:r>
            <a:r>
              <a:rPr lang="pt-BR" b="0" u="none" dirty="0"/>
              <a:t>Code</a:t>
            </a:r>
            <a:r>
              <a:rPr lang="pt-BR" b="0" u="none" baseline="30000" dirty="0"/>
              <a:t>TM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 e após o evento Hour of Code</a:t>
            </a:r>
            <a:r>
              <a:rPr lang="pt-BR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 em code.org.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Ajuste o conteúdo dos slides de recursos adicionais conforme o público:</a:t>
            </a:r>
          </a:p>
          <a:p>
            <a:endParaRPr lang="pt-BR" sz="1200" b="1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u="none" kern="1200" dirty="0">
                <a:solidFill>
                  <a:schemeClr val="tx1"/>
                </a:solidFill>
                <a:effectLst/>
                <a:latin typeface="+mn-lt"/>
              </a:rPr>
              <a:t>Os alunos podem carregar seus códigos para o Minecraft: Education Edition e/ou para o Minecraft no Windows 10, caso disponível.</a:t>
            </a:r>
          </a:p>
          <a:p>
            <a:r>
              <a:rPr lang="pt-BR" sz="1200" b="0" u="none" kern="1200" dirty="0">
                <a:solidFill>
                  <a:schemeClr val="tx1"/>
                </a:solidFill>
                <a:effectLst/>
                <a:latin typeface="+mn-lt"/>
              </a:rPr>
              <a:t>Os participantes podem usar o Code Studio e importar o código para o ambiente real do jogo e ver seu código ganhar vida!</a:t>
            </a:r>
          </a:p>
          <a:p>
            <a:endParaRPr lang="pt-BR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</a:rPr>
              <a:t>Explore o Minecraft: Education Edition: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O Minecraft: Education Edition foi projetado para escolas e inclui ferramentas para o gerenciamento de salas de aula, planos de aula e muito mais. Para obter mais informações, acesse </a:t>
            </a:r>
            <a:r>
              <a:rPr lang="pt-BR" sz="1200" u="sng" kern="1200" dirty="0">
                <a:solidFill>
                  <a:schemeClr val="tx1"/>
                </a:solidFill>
                <a:effectLst/>
                <a:latin typeface="+mn-lt"/>
                <a:hlinkClick r:id="rId3"/>
              </a:rPr>
              <a:t>https://education.minecraft.net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.</a:t>
            </a:r>
            <a:endParaRPr lang="pt-B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</a:rPr>
              <a:t>Explore formas de levar as habilidades digitais, da alfabetização digital à ciência da computação, até sua comunidade</a:t>
            </a:r>
            <a:br>
              <a:rPr dirty="0"/>
            </a:b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https://Microsoft.com/digitalskills  </a:t>
            </a:r>
          </a:p>
          <a:p>
            <a:endParaRPr lang="pt-BR" b="0" u="none" dirty="0"/>
          </a:p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</a:rPr>
              <a:t>Code.org (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hlinkClick r:id="rId4"/>
              </a:rPr>
              <a:t>https://code.org/educate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</a:rPr>
              <a:t>)</a:t>
            </a:r>
            <a:r>
              <a:rPr lang="pt-BR" b="0" u="none" dirty="0"/>
              <a:t> Vá além da Hour of Code™ com as ferramentas do Code.org para educadores. Não é necessário ter experiência para começar a ensinar ciência da computação em sala de aula. O Code.org oferece currículos, planos de aula, programas de aprendizado para profissionais de alta qualidade e um monte de ótimas ferramentas para todos os níveis escolares; tudo de que você precisa, sem custos. Acesse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hlinkClick r:id="rId5"/>
              </a:rPr>
              <a:t>code.org/educate</a:t>
            </a:r>
            <a:r>
              <a:rPr lang="pt-BR" b="0" u="none" dirty="0"/>
              <a:t> e selecione o seu nível escolar para começar!</a:t>
            </a:r>
          </a:p>
          <a:p>
            <a:endParaRPr lang="pt-BR" b="0" u="none" dirty="0"/>
          </a:p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</a:rPr>
              <a:t>Code Studio (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hlinkClick r:id="rId6"/>
              </a:rPr>
              <a:t>https://studio.code.org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</a:rPr>
              <a:t>)</a:t>
            </a:r>
            <a:r>
              <a:rPr lang="pt-BR" b="0" u="none" dirty="0"/>
              <a:t> Você se divertiu na Hour of Code™? O mundo da ciência da computação tem muito mais a ser explorado! O Code Studio apresenta quebra-cabeças, jogos e cursos para todas as idades. Saiba como criar seus próprios jogos e aplicativos e os compartilhe com seus amigos. Acesse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hlinkClick r:id="rId7"/>
              </a:rPr>
              <a:t>studio.code.org</a:t>
            </a:r>
            <a:r>
              <a:rPr lang="pt-BR" b="0" u="none" dirty="0"/>
              <a:t> e comece hoje mesmo! </a:t>
            </a:r>
          </a:p>
          <a:p>
            <a:endParaRPr lang="pt-BR" b="1" dirty="0"/>
          </a:p>
          <a:p>
            <a:endParaRPr lang="pt-B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78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u="sng" dirty="0"/>
              <a:t>SCRIPT DE EXEMPLO:</a:t>
            </a:r>
          </a:p>
          <a:p>
            <a:endParaRPr lang="pt-BR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Bem-vindo!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dirty="0"/>
              <a:t>[Apresente-se à turma, diga quem é, o que faz e se trabalha no setor de tecnologia. Diga por que está empolgado com o </a:t>
            </a:r>
            <a:r>
              <a:rPr lang="pt-BR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</a:t>
            </a:r>
            <a:r>
              <a:rPr lang="pt-BR" b="0" u="none" dirty="0"/>
              <a:t>Code</a:t>
            </a:r>
            <a:r>
              <a:rPr lang="pt-BR" b="0" u="none" baseline="30000" dirty="0"/>
              <a:t>TM</a:t>
            </a:r>
            <a:r>
              <a:rPr lang="pt-BR" sz="1200" baseline="0" dirty="0">
                <a:solidFill>
                  <a:schemeClr val="bg1"/>
                </a:solidFill>
                <a:latin typeface="Segoe UI Light" panose="020B0502040204020203" pitchFamily="34" charset="0"/>
              </a:rPr>
              <a:t>] </a:t>
            </a:r>
            <a:endParaRPr lang="pt-BR" b="0" u="none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dirty="0"/>
              <a:t>"Primeiro, nós assistiremos a um breve vídeo que mostra como a popularidade da codificação aumentou nos últimos anos e quantas pessoas incríveis como vocês testaram isso!"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NOTA PARA O FACILITADOR: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baseline="0" dirty="0"/>
              <a:t>O vídeo será reproduzido automaticamente quando você passar para o próximo slide. </a:t>
            </a:r>
            <a:endParaRPr lang="pt-BR" b="1" u="sng" dirty="0"/>
          </a:p>
          <a:p>
            <a:endParaRPr lang="pt-BR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4016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u="sng" dirty="0"/>
              <a:t>SCRIPT DE EXEMPLO: </a:t>
            </a:r>
          </a:p>
          <a:p>
            <a:endParaRPr lang="pt-BR" b="1" u="sng" dirty="0"/>
          </a:p>
          <a:p>
            <a:endParaRPr lang="pt-BR" b="1" u="sng" dirty="0"/>
          </a:p>
          <a:p>
            <a:r>
              <a:rPr lang="pt-BR" b="1" u="sng" dirty="0"/>
              <a:t>OBJETIVO DO SLIDE:</a:t>
            </a:r>
            <a:r>
              <a:rPr lang="pt-BR" dirty="0"/>
              <a:t> </a:t>
            </a:r>
          </a:p>
          <a:p>
            <a:endParaRPr lang="pt-BR" b="0" u="none" baseline="0" dirty="0"/>
          </a:p>
          <a:p>
            <a:r>
              <a:rPr lang="pt-BR" b="0" u="none" baseline="0" dirty="0"/>
              <a:t>Concluindo o evento</a:t>
            </a:r>
          </a:p>
          <a:p>
            <a:endParaRPr lang="pt-BR" b="1" dirty="0"/>
          </a:p>
          <a:p>
            <a:r>
              <a:rPr lang="pt-BR" b="1" u="sng" dirty="0"/>
              <a:t>INSTRUÇÕES DE IMAGEM PARA ESTE SLIDE: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Caso seja necessário substituir esta imagem, siga estes critérios: </a:t>
            </a:r>
            <a:endParaRPr lang="pt-BR" dirty="0"/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Inclui pessoas do sexo masculino e feminino </a:t>
            </a: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Mostra as pessoas se divertindo </a:t>
            </a:r>
            <a:endParaRPr lang="pt-BR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Tem um grupo de pessoas, não apenas indivíduos </a:t>
            </a:r>
          </a:p>
          <a:p>
            <a:endParaRPr lang="pt-BR" b="1" u="sng" dirty="0"/>
          </a:p>
          <a:p>
            <a:r>
              <a:rPr lang="pt-BR" b="1" u="sng" dirty="0"/>
              <a:t>Copyright 2017: 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Esta apresentação é licenciada, não vendida. Não é permitido copiar, adaptar, modificar, preparar material suplementar, distribuir, exibir publicamente, vender nem utilizar este conteúdo para finalidades comerciais sem a expressa autorização prévia da Microsoft Corporation. 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Esta apresentação é fornecida "como está". A Microsoft não oferece garantias, explicitas ou implícitas. As informações contidas nesta apresentação, inclusive URL e outras referências a sites da Web, podem ser alteradas sem aviso prévio. 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Os exemplos aqui fornecidos são fictícios e para efeito de ilustração. Não há, nem deve ser inferida, qualquer associação a pessoas e fatos reais. 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Esta apresentação pode ser utilizada para fins pessoais e em salas de aula e alunos ligados a code.org e outros eventos sobre codificação. Esta apresentação não concede direitos sobre propriedade intelectual de produtos Microsoft. 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Microsoft e as marcas registradas listadas em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hlinkClick r:id="rId3"/>
              </a:rPr>
              <a:t>http://www.microsoft.com/en-us/legal/intellectualproperty/trademarks/en-us.aspx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são marcas registradas do grupo de empresas Microsoft. Todas as outras marcas são de propriedade de seus respectivos proprietários.</a:t>
            </a:r>
          </a:p>
          <a:p>
            <a:endParaRPr lang="pt-BR" b="1" u="sng" dirty="0"/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© Code.org, 2017. Code.org®, o logo CODE e Hour of Code® são marcas registradas da Code.org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Mojang © 2017. "Minecraft" é uma marca registrada da Mojang AB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© 2017 Microsoft Corporation. Todos os direitos reservados.</a:t>
            </a:r>
          </a:p>
          <a:p>
            <a:pPr marL="457200" lvl="1" indent="0">
              <a:buFont typeface="Arial"/>
              <a:buNone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766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u="sng" dirty="0"/>
              <a:t>OBJETIVO DO SLIDE:</a:t>
            </a:r>
          </a:p>
          <a:p>
            <a:endParaRPr lang="pt-BR" b="1" u="sng" baseline="0" dirty="0"/>
          </a:p>
          <a:p>
            <a:r>
              <a:rPr lang="pt-BR" b="0" u="none" baseline="0" dirty="0"/>
              <a:t>Animar os jovens para o tutorial Hour of Code</a:t>
            </a:r>
            <a:r>
              <a:rPr lang="pt-BR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t-BR" b="0" u="none" baseline="0" dirty="0"/>
              <a:t>.</a:t>
            </a:r>
            <a:endParaRPr lang="pt-BR" b="1" u="sng" dirty="0"/>
          </a:p>
          <a:p>
            <a:endParaRPr lang="pt-BR" b="1" u="sng" dirty="0"/>
          </a:p>
          <a:p>
            <a:r>
              <a:rPr lang="pt-BR" b="1" u="sng" dirty="0"/>
              <a:t>INSTRUÇÕES DE IMAGEM PARA ESTE SLIDE:</a:t>
            </a:r>
            <a:endParaRPr lang="pt-BR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dirty="0"/>
              <a:t>O vídeo deve ser reproduzido automaticamente. </a:t>
            </a:r>
          </a:p>
          <a:p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Se quiser mudar o idioma ou as legendas, você poderá fazer isso no link abaixo, clicando em "configurações" no canto inferior direito do vídeo. Talvez seja preciso incorporar novamente o link, se você fizer isso: https://www.youtube.com/watch?t=1&amp;v=2DxWIxec6yo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Vídeos adicionais podem ser encontrados em code.org e substituídos, caso você esteja procurando uma mensagem diferente para seu público.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2005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SCRIPT DE EXEMPLO: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b="0" u="none" dirty="0"/>
              <a:t>"No que você pensa quando ouve os termos 'código' e 'codificação'? Trata-se de segredos, como um código secreto? Que tipo de pessoas você acha que codificam? Solte a sua imaginação!"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OBJETIVO DO SLIDE:</a:t>
            </a:r>
            <a:r>
              <a:rPr lang="pt-BR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u="none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baseline="0" dirty="0"/>
              <a:t>O slide tem o objetivo de quebrar o gelo.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u="none" baseline="0" dirty="0"/>
          </a:p>
          <a:p>
            <a:pPr>
              <a:defRPr/>
            </a:pPr>
            <a:r>
              <a:rPr lang="pt-BR" kern="1200" dirty="0">
                <a:effectLst/>
                <a:latin typeface="+mn-lt"/>
              </a:rPr>
              <a:t>É possível que as crianças não tenham uma resposta para </a:t>
            </a:r>
            <a:r>
              <a:rPr lang="pt-BR"/>
              <a:t>essas perguntas</a:t>
            </a:r>
            <a:r>
              <a:rPr lang="pt-BR" kern="1200" dirty="0">
                <a:effectLst/>
                <a:latin typeface="+mn-lt"/>
              </a:rPr>
              <a:t>. Mesmo assim, </a:t>
            </a:r>
            <a:r>
              <a:rPr lang="pt-BR"/>
              <a:t>essas </a:t>
            </a:r>
            <a:r>
              <a:rPr lang="pt-BR" kern="1200" baseline="0" dirty="0">
                <a:effectLst/>
                <a:latin typeface="+mn-lt"/>
              </a:rPr>
              <a:t>perguntas </a:t>
            </a:r>
            <a:r>
              <a:rPr lang="pt-BR"/>
              <a:t>servem</a:t>
            </a:r>
            <a:r>
              <a:rPr lang="pt-BR" b="0" u="none" kern="1200" baseline="0" dirty="0">
                <a:effectLst/>
                <a:latin typeface="+mn-lt"/>
              </a:rPr>
              <a:t> </a:t>
            </a:r>
            <a:r>
              <a:rPr lang="pt-BR" b="0" u="none" baseline="0" dirty="0"/>
              <a:t>para gerar uma discussão em sala de aula e ajudar a medir o grau de noções preconcebidas que as pessoas têm a respeito da codificação. </a:t>
            </a:r>
            <a:r>
              <a:rPr lang="pt-BR" kern="1200" dirty="0">
                <a:effectLst/>
                <a:latin typeface="+mn-lt"/>
              </a:rPr>
              <a:t>Deve ser uma conversa divertida em que ninguém se preocupe por não saber as respostas. No próximo slide, corrigiremos noções errôneas dos participantes sobre a codificação, antes de irmos para os tutoriais.</a:t>
            </a:r>
            <a:r>
              <a:rPr lang="pt-BR"/>
              <a:t> </a:t>
            </a:r>
            <a:endParaRPr lang="pt-BR" b="1" u="sng" dirty="0"/>
          </a:p>
          <a:p>
            <a:endParaRPr lang="pt-BR" b="1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7658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SCRIPT DE EXEMPLO:</a:t>
            </a:r>
            <a:endParaRPr lang="pt-BR" b="0" u="none" dirty="0"/>
          </a:p>
          <a:p>
            <a:endParaRPr lang="pt-BR" b="0" u="none" dirty="0"/>
          </a:p>
          <a:p>
            <a:r>
              <a:rPr lang="pt-BR" b="0" u="none" dirty="0"/>
              <a:t>“Agora, vamos falar sobre o que </a:t>
            </a:r>
            <a:r>
              <a:rPr lang="pt-BR" b="0" i="1" u="none" dirty="0"/>
              <a:t>realmente</a:t>
            </a:r>
            <a:r>
              <a:rPr lang="pt-BR" b="0" u="none" dirty="0"/>
              <a:t> é a codificação.”</a:t>
            </a:r>
          </a:p>
          <a:p>
            <a:endParaRPr lang="pt-BR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b="1" u="sng" dirty="0"/>
              <a:t>OBJETIVO DO SLIDE:</a:t>
            </a:r>
          </a:p>
          <a:p>
            <a:endParaRPr lang="pt-BR" b="1" u="sng" dirty="0"/>
          </a:p>
          <a:p>
            <a:r>
              <a:rPr lang="pt-BR" b="0" u="none" dirty="0"/>
              <a:t>Os slides de 5 a 7 têm o objetivo de explicar o que é a codificação de uma maneira facilmente compreensível.</a:t>
            </a:r>
          </a:p>
          <a:p>
            <a:endParaRPr lang="pt-B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466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SCRIPT DE EXEMPLO: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u="sng" dirty="0"/>
          </a:p>
          <a:p>
            <a:r>
              <a:rPr lang="pt-BR" b="0" dirty="0"/>
              <a:t>“A codificação é a linguagem que as pessoas usam para dar instruções às máquinas, </a:t>
            </a:r>
            <a:r>
              <a:rPr lang="pt-BR" sz="1200" b="0" baseline="0" dirty="0">
                <a:latin typeface="Segoe Pro Light" charset="0"/>
              </a:rPr>
              <a:t>para que façam o que é instruído. Você pode usá-la para criar muitas coisas legais.”</a:t>
            </a:r>
            <a:endParaRPr lang="pt-BR" sz="1200" baseline="0" dirty="0">
              <a:latin typeface="Segoe Pro Light" charset="0"/>
              <a:ea typeface="Segoe Pro Light" charset="0"/>
              <a:cs typeface="Segoe Pro Light" charset="0"/>
            </a:endParaRPr>
          </a:p>
          <a:p>
            <a:endParaRPr lang="pt-BR" b="1" u="sng" dirty="0"/>
          </a:p>
          <a:p>
            <a:endParaRPr lang="pt-BR" sz="1200" dirty="0"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612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SCRIPT DE EXEMPLO: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u="sng" dirty="0"/>
          </a:p>
          <a:p>
            <a:r>
              <a:rPr lang="pt-BR" b="0" baseline="0" dirty="0"/>
              <a:t>"Para podermos nos comunicar com os computadores, temos que dar a eles comandos em um idioma que eles entendam. Esse idioma é codificação!" </a:t>
            </a:r>
          </a:p>
          <a:p>
            <a:endParaRPr lang="pt-BR" b="1" u="sng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0908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SCRIPT DE EXEMPLO: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dirty="0"/>
              <a:t>“Você acha que seria capaz de codificar? Ótimo! Eu também acho!”</a:t>
            </a:r>
          </a:p>
          <a:p>
            <a:endParaRPr lang="pt-BR" b="1" u="sng" dirty="0"/>
          </a:p>
          <a:p>
            <a:r>
              <a:rPr lang="pt-BR" b="1" u="sng" dirty="0"/>
              <a:t>OBJETIVO DO SLIDE:</a:t>
            </a:r>
          </a:p>
          <a:p>
            <a:endParaRPr lang="pt-BR" b="1" u="sng" dirty="0"/>
          </a:p>
          <a:p>
            <a:r>
              <a:rPr lang="pt-BR" b="0" u="none" dirty="0"/>
              <a:t>Os slides de 9 a 11 têm o objetivo de explicar as qualidades necessárias para codificar.</a:t>
            </a:r>
          </a:p>
          <a:p>
            <a:endParaRPr lang="pt-BR" b="0" u="none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u="sng" kern="1200" dirty="0">
                <a:solidFill>
                  <a:schemeClr val="tx1"/>
                </a:solidFill>
                <a:effectLst/>
                <a:latin typeface="+mn-lt"/>
              </a:rPr>
              <a:t>NOTA PARA O FACILITADOR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kern="1200" dirty="0">
                <a:effectLst/>
                <a:latin typeface="+mn-lt"/>
              </a:rPr>
              <a:t>Crianças dessa faixa etária estão preocupadas em aprender a trabalhar em grupo, desenvolver habilidades criativas e aprender coisas novas. </a:t>
            </a:r>
            <a:r>
              <a:rPr lang="pt-BR"/>
              <a:t>É</a:t>
            </a:r>
            <a:r>
              <a:rPr lang="pt-BR" kern="1200" dirty="0">
                <a:effectLst/>
                <a:latin typeface="+mn-lt"/>
              </a:rPr>
              <a:t> importante salientar que a codificação abarca todas essas coisas.</a:t>
            </a:r>
            <a:endParaRPr lang="pt-BR" b="0" u="none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828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SCRIPT DE EXEMPLO: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u="sng" dirty="0"/>
          </a:p>
          <a:p>
            <a:r>
              <a:rPr lang="pt-BR" b="0" baseline="0" dirty="0"/>
              <a:t>"Codificação é resolver problemas!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Os códigos são usados para criar coisas novas que facilitam as nossas vidas! Por exemplo, quando você quer dizer algo para alguém que não está por perto, pode enviar uma mensagem à pessoa! Esse é um exemplo de como usar a tecnologia para resolver um problema!"</a:t>
            </a:r>
          </a:p>
          <a:p>
            <a:endParaRPr lang="pt-BR" b="1" u="sng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78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B59C-C004-5A44-B9CA-56741D3BB1DF}" type="datetime1">
              <a:rPr lang="en-US" smtClean="0"/>
              <a:pPr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7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A87D-8AFB-9D4F-8D56-1761F024AE1B}" type="datetime1">
              <a:rPr lang="en-US" smtClean="0"/>
              <a:pPr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9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FA237-96DD-B14D-9ABA-F7681A8342CD}" type="datetime1">
              <a:rPr lang="en-US" smtClean="0"/>
              <a:pPr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36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eBreaker">
    <p:bg>
      <p:bgPr>
        <a:solidFill>
          <a:srgbClr val="00206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00392" y="573617"/>
            <a:ext cx="7772400" cy="1135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33" b="1" i="0" u="none" strike="noStrike" cap="none" baseline="0">
                <a:solidFill>
                  <a:schemeClr val="tx1"/>
                </a:solidFill>
                <a:latin typeface="handy" charset="0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500"/>
            </a:lvl2pPr>
            <a:lvl3pPr lvl="2" indent="0">
              <a:spcBef>
                <a:spcPts val="0"/>
              </a:spcBef>
              <a:buFont typeface="Arial"/>
              <a:buNone/>
              <a:defRPr sz="1500"/>
            </a:lvl3pPr>
            <a:lvl4pPr lvl="3" indent="0">
              <a:spcBef>
                <a:spcPts val="0"/>
              </a:spcBef>
              <a:buFont typeface="Arial"/>
              <a:buNone/>
              <a:defRPr sz="1500"/>
            </a:lvl4pPr>
            <a:lvl5pPr lvl="4" indent="0">
              <a:spcBef>
                <a:spcPts val="0"/>
              </a:spcBef>
              <a:buFont typeface="Arial"/>
              <a:buNone/>
              <a:defRPr sz="1500"/>
            </a:lvl5pPr>
            <a:lvl6pPr lvl="5" indent="0">
              <a:spcBef>
                <a:spcPts val="0"/>
              </a:spcBef>
              <a:buFont typeface="Arial"/>
              <a:buNone/>
              <a:defRPr sz="1500"/>
            </a:lvl6pPr>
            <a:lvl7pPr lvl="6" indent="0">
              <a:spcBef>
                <a:spcPts val="0"/>
              </a:spcBef>
              <a:buFont typeface="Arial"/>
              <a:buNone/>
              <a:defRPr sz="1500"/>
            </a:lvl7pPr>
            <a:lvl8pPr lvl="7" indent="0">
              <a:spcBef>
                <a:spcPts val="0"/>
              </a:spcBef>
              <a:buFont typeface="Arial"/>
              <a:buNone/>
              <a:defRPr sz="1500"/>
            </a:lvl8pPr>
            <a:lvl9pPr lvl="8" indent="0">
              <a:spcBef>
                <a:spcPts val="0"/>
              </a:spcBef>
              <a:buFont typeface="Arial"/>
              <a:buNone/>
              <a:defRPr sz="1500"/>
            </a:lvl9pPr>
          </a:lstStyle>
          <a:p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362730"/>
            <a:ext cx="9144000" cy="335227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11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533D-FE8A-294E-AED5-BA52B60DE48C}" type="datetime1">
              <a:rPr lang="en-US" smtClean="0"/>
              <a:pPr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6C25-8D9F-824D-A099-76B21120BAD2}" type="datetime1">
              <a:rPr lang="en-US" smtClean="0"/>
              <a:pPr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4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2BCF-67E0-1648-B4C3-2FAD8AC0B233}" type="datetime1">
              <a:rPr lang="en-US" smtClean="0"/>
              <a:pPr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5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DDAC-65DB-234E-9294-8A49E7113294}" type="datetime1">
              <a:rPr lang="en-US" smtClean="0"/>
              <a:pPr/>
              <a:t>11/2/2017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9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BFDCA-01B5-014B-A3F0-BB00078DC65D}" type="datetime1">
              <a:rPr lang="en-US" smtClean="0"/>
              <a:pPr/>
              <a:t>11/2/2017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1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A397-6A2E-E94F-B8C4-DDF6AF0713D9}" type="datetime1">
              <a:rPr lang="en-US" smtClean="0"/>
              <a:pPr/>
              <a:t>11/2/2017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6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0862-0501-834F-846E-3C6395BB2B9E}" type="datetime1">
              <a:rPr lang="en-US" smtClean="0"/>
              <a:pPr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3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A573-475B-4B42-AD33-5C1A4303AB89}" type="datetime1">
              <a:rPr lang="en-US" smtClean="0"/>
              <a:pPr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0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46FF7-969A-CE48-B675-E97143700550}" type="datetime1">
              <a:rPr lang="en-US" smtClean="0"/>
              <a:pPr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98"/>
            <a:ext cx="9144000" cy="5719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pic>
        <p:nvPicPr>
          <p:cNvPr id="15" name="Picture 14" descr="Microsoft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Bem-vindo à Hour of Code™</a:t>
            </a:r>
            <a:endParaRPr lang="en-IE" dirty="0"/>
          </a:p>
        </p:txBody>
      </p:sp>
      <p:sp>
        <p:nvSpPr>
          <p:cNvPr id="9" name="Subtitle 8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</a:t>
            </a:fld>
            <a:endParaRPr lang="pt-BR" dirty="0"/>
          </a:p>
        </p:txBody>
      </p:sp>
      <p:sp>
        <p:nvSpPr>
          <p:cNvPr id="8" name="Rectangle 7"/>
          <p:cNvSpPr/>
          <p:nvPr/>
        </p:nvSpPr>
        <p:spPr>
          <a:xfrm>
            <a:off x="369445" y="3920661"/>
            <a:ext cx="52445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Bem-vindo à</a:t>
            </a:r>
          </a:p>
          <a:p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Minecraft </a:t>
            </a:r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</a:t>
            </a:r>
            <a:r>
              <a:rPr lang="pt-BR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endParaRPr lang="pt-BR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864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00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Usar a imaginação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Usar</a:t>
            </a:r>
            <a:r>
              <a:rPr lang="en-IE" dirty="0"/>
              <a:t> a </a:t>
            </a:r>
            <a:r>
              <a:rPr lang="en-IE" dirty="0" err="1"/>
              <a:t>imaginação</a:t>
            </a:r>
            <a:endParaRPr lang="en-IE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10</a:t>
            </a:fld>
            <a:endParaRPr lang="pt-BR" dirty="0"/>
          </a:p>
        </p:txBody>
      </p:sp>
      <p:pic>
        <p:nvPicPr>
          <p:cNvPr id="2" name="Picture 1" descr="Um robô de desenho animado com cara de bravo decola do chão para voar na direção do céu." title="Um robô de desenho animado com cara de bravo decola do chão para voar na direção do céu.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74" y="424485"/>
            <a:ext cx="2735326" cy="499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89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00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Trabalhar com amigos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Trabalhar</a:t>
            </a:r>
            <a:r>
              <a:rPr lang="en-IE" dirty="0"/>
              <a:t> com amigos</a:t>
            </a:r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11</a:t>
            </a:fld>
            <a:endParaRPr lang="pt-BR" dirty="0"/>
          </a:p>
        </p:txBody>
      </p:sp>
      <p:grpSp>
        <p:nvGrpSpPr>
          <p:cNvPr id="14" name="Group 13"/>
          <p:cNvGrpSpPr/>
          <p:nvPr/>
        </p:nvGrpSpPr>
        <p:grpSpPr>
          <a:xfrm>
            <a:off x="4701600" y="1611630"/>
            <a:ext cx="4224748" cy="3563620"/>
            <a:chOff x="4558724" y="1103630"/>
            <a:chExt cx="4601151" cy="3881120"/>
          </a:xfrm>
        </p:grpSpPr>
        <p:pic>
          <p:nvPicPr>
            <p:cNvPr id="2" name="Picture 1" descr="Um arco íris junta duas cabeças de uma menina e um menino de desenho animado sorridentes." title="Um arco íris junta duas cabeças de uma menina e um menino de desenho animado sorridentes.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812" y="1103630"/>
              <a:ext cx="3901313" cy="1905043"/>
            </a:xfrm>
            <a:prstGeom prst="rect">
              <a:avLst/>
            </a:prstGeom>
          </p:spPr>
        </p:pic>
        <p:pic>
          <p:nvPicPr>
            <p:cNvPr id="9" name="Picture 8" descr="Um menino de desenho animado sorri ao trabalhar em um computador portátil junto com uma menina de desenho animado sorridente, com um arco íris saindo de suas cabeças." title="Um menino de desenho animado sorri ao trabalhar em um computador portátil junto com uma menina de desenho animado sorridente, com um arco íris saindo de suas cabeças.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724" y="2556820"/>
              <a:ext cx="1569025" cy="2427930"/>
            </a:xfrm>
            <a:prstGeom prst="rect">
              <a:avLst/>
            </a:prstGeom>
          </p:spPr>
        </p:pic>
        <p:pic>
          <p:nvPicPr>
            <p:cNvPr id="10" name="Picture 9" descr="Uma menina de desenho animado sorri ao trabalhar em um computador portátil junto com um menino de desenho animado sorridente, com um arco íris saindo de suas cabeças." title="Uma menina de desenho animado sorri ao trabalhar em um computador portátil junto com um menino de desenho animado sorridente, com um arco íris saindo de suas cabeças.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986" y="2698750"/>
              <a:ext cx="1985889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500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21800" y="1504087"/>
            <a:ext cx="36575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latin typeface="Segoe UI Light" panose="020B0502040204020203" pitchFamily="34" charset="0"/>
              </a:rPr>
              <a:t>Quais são algumas </a:t>
            </a:r>
          </a:p>
          <a:p>
            <a:r>
              <a:rPr lang="pt-BR" sz="3600" dirty="0">
                <a:latin typeface="Segoe UI Light" panose="020B0502040204020203" pitchFamily="34" charset="0"/>
              </a:rPr>
              <a:t>das coisas que você mais gosta de fazer?</a:t>
            </a:r>
            <a:endParaRPr lang="pt-BR" sz="3600" dirty="0"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Pergunta</a:t>
            </a:r>
            <a:endParaRPr lang="pt-BR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que você gosta de fazer?</a:t>
            </a:r>
            <a:endParaRPr lang="en-IE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Slide Number Placeholder 1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43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Boys and Girls Club of Bellevue 1 | by msct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0"/>
            <a:ext cx="86963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5825" y="1510968"/>
            <a:ext cx="466424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Aprendendo a codificar, você pode aprender a tornar suas atividades favoritas mais divertidas com a ajuda do computador!</a:t>
            </a:r>
            <a:endParaRPr lang="pt-BR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Tornar a codificação parte do que você adora</a:t>
            </a:r>
            <a:endParaRPr lang="en-IE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20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9878"/>
            <a:ext cx="9116501" cy="5715000"/>
          </a:xfrm>
          <a:prstGeom prst="rect">
            <a:avLst/>
          </a:prstGeom>
        </p:spPr>
      </p:pic>
      <p:sp>
        <p:nvSpPr>
          <p:cNvPr id="7" name="Rectangle 6" descr="&#10;"/>
          <p:cNvSpPr/>
          <p:nvPr/>
        </p:nvSpPr>
        <p:spPr>
          <a:xfrm>
            <a:off x="575733" y="2540668"/>
            <a:ext cx="5612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Minecraft Hour of Code</a:t>
            </a:r>
            <a:r>
              <a:rPr lang="pt-BR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: </a:t>
            </a:r>
          </a:p>
          <a:p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Hero’s Journey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How it goes down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BD9EEB-3572-4461-97C5-86AAE9659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32" y="1004763"/>
            <a:ext cx="4272137" cy="42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&#10;"/>
          <p:cNvSpPr/>
          <p:nvPr/>
        </p:nvSpPr>
        <p:spPr>
          <a:xfrm>
            <a:off x="0" y="5076389"/>
            <a:ext cx="9144000" cy="50783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pt-BR" sz="2700" spc="-30" dirty="0">
                <a:latin typeface="Segoe UI Light" panose="020B0502040204020203" pitchFamily="34" charset="0"/>
              </a:rPr>
              <a:t>Você pode encontrar o novo tutorial no site Code.org/Minecraft</a:t>
            </a: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Find your tutorial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35A31-9C2A-462D-8F93-3F54AE2B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5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42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38200" y="3685403"/>
            <a:ext cx="3543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Conclusão.</a:t>
            </a:r>
            <a:endParaRPr lang="pt-BR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Conclusão</a:t>
            </a:r>
            <a:endParaRPr lang="en-IE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16</a:t>
            </a:fld>
            <a:endParaRPr lang="pt-BR" dirty="0"/>
          </a:p>
        </p:txBody>
      </p:sp>
      <p:pic>
        <p:nvPicPr>
          <p:cNvPr id="8" name="Picture 7" descr="&lt;strong&gt;Hour Glass&lt;/strong&gt; Clip Ar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741" y="1131991"/>
            <a:ext cx="2056668" cy="345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34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21800" y="1900127"/>
            <a:ext cx="36575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latin typeface="Segoe UI Light" panose="020B0502040204020203" pitchFamily="34" charset="0"/>
              </a:rPr>
              <a:t>Agora que vocês passaram pelo tutorial: o que é código?</a:t>
            </a:r>
            <a:endParaRPr lang="pt-BR" sz="3600" dirty="0"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Discussão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Agora, o que você acha da codificação?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1080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0906" y="1227377"/>
            <a:ext cx="3982188" cy="3194547"/>
          </a:xfrm>
          <a:prstGeom prst="rect">
            <a:avLst/>
          </a:prstGeom>
        </p:spPr>
      </p:pic>
      <p:sp>
        <p:nvSpPr>
          <p:cNvPr id="4" name="Shape 400"/>
          <p:cNvSpPr txBox="1">
            <a:spLocks/>
          </p:cNvSpPr>
          <p:nvPr/>
        </p:nvSpPr>
        <p:spPr>
          <a:xfrm>
            <a:off x="1333500" y="4579938"/>
            <a:ext cx="6477000" cy="1135063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 algn="ctr">
              <a:buSzPct val="25000"/>
            </a:pPr>
            <a:r>
              <a:rPr lang="pt-BR" sz="4800" b="0" dirty="0">
                <a:solidFill>
                  <a:schemeClr val="tx1"/>
                </a:solidFill>
                <a:latin typeface="Segoe UI Light" panose="020B0502040204020203" pitchFamily="34" charset="0"/>
              </a:rPr>
              <a:t>Você conseguiu!</a:t>
            </a:r>
          </a:p>
        </p:txBody>
      </p:sp>
    </p:spTree>
    <p:extLst>
      <p:ext uri="{BB962C8B-B14F-4D97-AF65-F5344CB8AC3E}">
        <p14:creationId xmlns:p14="http://schemas.microsoft.com/office/powerpoint/2010/main" val="1889313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6056100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373485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11099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04827" y="967271"/>
            <a:ext cx="7026273" cy="50594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07809" y="434028"/>
            <a:ext cx="7480491" cy="503226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/>
              <a:t>Próximos passos</a:t>
            </a:r>
            <a:endParaRPr lang="en-IE" dirty="0"/>
          </a:p>
        </p:txBody>
      </p:sp>
      <p:sp>
        <p:nvSpPr>
          <p:cNvPr id="8" name="Subtitle 7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19</a:t>
            </a:fld>
            <a:endParaRPr lang="pt-BR" dirty="0"/>
          </a:p>
        </p:txBody>
      </p:sp>
      <p:sp>
        <p:nvSpPr>
          <p:cNvPr id="43" name="Rectangle 42"/>
          <p:cNvSpPr/>
          <p:nvPr/>
        </p:nvSpPr>
        <p:spPr>
          <a:xfrm>
            <a:off x="661756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</a:t>
            </a:r>
            <a:endParaRPr lang="pt-BR" dirty="0"/>
          </a:p>
        </p:txBody>
      </p:sp>
      <p:sp>
        <p:nvSpPr>
          <p:cNvPr id="44" name="Rectangle 43"/>
          <p:cNvSpPr/>
          <p:nvPr/>
        </p:nvSpPr>
        <p:spPr>
          <a:xfrm>
            <a:off x="3239301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157700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3</a:t>
            </a:r>
            <a:endParaRPr lang="pt-BR" dirty="0"/>
          </a:p>
        </p:txBody>
      </p:sp>
      <p:sp>
        <p:nvSpPr>
          <p:cNvPr id="46" name="TextBox 45"/>
          <p:cNvSpPr txBox="1"/>
          <p:nvPr/>
        </p:nvSpPr>
        <p:spPr>
          <a:xfrm>
            <a:off x="504827" y="2238375"/>
            <a:ext cx="184731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53"/>
          </a:p>
        </p:txBody>
      </p:sp>
      <p:sp>
        <p:nvSpPr>
          <p:cNvPr id="47" name="Rectangle 46"/>
          <p:cNvSpPr/>
          <p:nvPr/>
        </p:nvSpPr>
        <p:spPr>
          <a:xfrm flipH="1">
            <a:off x="2969145" y="1845733"/>
            <a:ext cx="45719" cy="330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11099" y="3709936"/>
            <a:ext cx="2299373" cy="1483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1800" dirty="0">
              <a:latin typeface="Yu Gothic UI Light" panose="020B0300000000000000" pitchFamily="34" charset="-128"/>
              <a:ea typeface="Yu Gothic UI Light" panose="020B0300000000000000" pitchFamily="34" charset="-128"/>
              <a:cs typeface="Segoe Pr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63532" y="3057342"/>
            <a:ext cx="23469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Pegue o seu certificado.</a:t>
            </a:r>
            <a:endParaRPr lang="pt-BR" sz="28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788771" y="405855"/>
            <a:ext cx="2570658" cy="1682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1800" dirty="0">
              <a:solidFill>
                <a:schemeClr val="bg1"/>
              </a:solidFill>
              <a:latin typeface="Yu Gothic UI Light" panose="020B0300000000000000" pitchFamily="34" charset="-128"/>
              <a:ea typeface="Yu Gothic UI Light" panose="020B0300000000000000" pitchFamily="34" charset="-128"/>
              <a:cs typeface="Segoe Pr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66833" y="483999"/>
            <a:ext cx="8158067" cy="197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3600" dirty="0">
                <a:solidFill>
                  <a:prstClr val="white"/>
                </a:solidFill>
                <a:latin typeface="Segoe UI Light" panose="020B0502040204020203" pitchFamily="34" charset="0"/>
              </a:rPr>
              <a:t>O que você pode aprender em seguida? Isto não precisa acabar aqui! </a:t>
            </a:r>
          </a:p>
          <a:p>
            <a:pPr lvl="0"/>
            <a:r>
              <a:rPr lang="pt-BR" dirty="0"/>
              <a:t> </a:t>
            </a:r>
          </a:p>
          <a:p>
            <a:pPr lvl="0"/>
            <a:r>
              <a:rPr lang="pt-BR" sz="180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Abaixo, estão alguns passos que você pode seguir para comemorar, continuar a aprender e se divertir mais! 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143815" y="3057342"/>
            <a:ext cx="2295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Jogue mais.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159484" y="3906159"/>
            <a:ext cx="2707432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pt-BR" sz="1800" dirty="0">
                <a:solidFill>
                  <a:schemeClr val="bg1"/>
                </a:solidFill>
                <a:latin typeface="Segoe UI Light" panose="020B0502040204020203" pitchFamily="34" charset="0"/>
              </a:rPr>
              <a:t>Carregue seu código no Minecraft: Education Edition e veja como ele ganha vida no ambiente do jogo!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059155" y="3057342"/>
            <a:ext cx="2377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Aprenda mais.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57656" y="3893803"/>
            <a:ext cx="2804989" cy="1222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pt-BR" sz="1800" dirty="0">
                <a:solidFill>
                  <a:schemeClr val="bg1"/>
                </a:solidFill>
                <a:latin typeface="Segoe UI Light" panose="020B0502040204020203" pitchFamily="34" charset="0"/>
              </a:rPr>
              <a:t>Explore mais recursos no site Microsoft.com/</a:t>
            </a:r>
          </a:p>
          <a:p>
            <a:r>
              <a:rPr lang="pt-BR" sz="1800" dirty="0">
                <a:solidFill>
                  <a:schemeClr val="bg1"/>
                </a:solidFill>
                <a:latin typeface="Segoe UI Light" panose="020B0502040204020203" pitchFamily="34" charset="0"/>
              </a:rPr>
              <a:t>digitalskills</a:t>
            </a:r>
            <a:endParaRPr lang="pt-BR" sz="18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 flipH="1">
            <a:off x="6095603" y="1845733"/>
            <a:ext cx="45719" cy="330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52516" y="3929771"/>
            <a:ext cx="2206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chemeClr val="lt1"/>
                </a:solidFill>
                <a:latin typeface="Segoe UI Light" panose="020B0502040204020203" pitchFamily="34" charset="0"/>
              </a:rPr>
              <a:t>Parabéns! Você conseguiu! O seu certificado está no fim do seu tutorial.</a:t>
            </a:r>
          </a:p>
        </p:txBody>
      </p:sp>
    </p:spTree>
    <p:extLst>
      <p:ext uri="{BB962C8B-B14F-4D97-AF65-F5344CB8AC3E}">
        <p14:creationId xmlns:p14="http://schemas.microsoft.com/office/powerpoint/2010/main" val="392540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4504" y="2540668"/>
            <a:ext cx="3695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Vamos falar sobre codificação!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Vamos</a:t>
            </a:r>
            <a:r>
              <a:rPr lang="en-IE" dirty="0"/>
              <a:t> </a:t>
            </a:r>
            <a:r>
              <a:rPr lang="en-IE" dirty="0" err="1"/>
              <a:t>falar</a:t>
            </a:r>
            <a:r>
              <a:rPr lang="en-IE" dirty="0"/>
              <a:t> </a:t>
            </a:r>
            <a:r>
              <a:rPr lang="en-IE" dirty="0" err="1"/>
              <a:t>sobre</a:t>
            </a:r>
            <a:r>
              <a:rPr lang="en-IE" dirty="0"/>
              <a:t> </a:t>
            </a:r>
            <a:r>
              <a:rPr lang="en-IE" dirty="0" err="1"/>
              <a:t>codificação</a:t>
            </a:r>
            <a:endParaRPr lang="en-IE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</a:t>
            </a:fld>
            <a:endParaRPr lang="pt-BR" dirty="0"/>
          </a:p>
        </p:txBody>
      </p:sp>
      <p:pic>
        <p:nvPicPr>
          <p:cNvPr id="3" name="Picture 2" descr="Um foguete de desenho animado voa junto com um arco íris colorido" title="Um foguete de desenho animado voa junto com um arco íris color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49" y="1031441"/>
            <a:ext cx="5991857" cy="447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41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m grupo de meninas e meninos adolescentes olha por cima do computador portátil compartilhado onde estão trabalhando e sorriem para a câmera" title="Um grupo de meninas e meninos adolescentes olha por cima do computador portátil compartilhado onde estão trabalhando e sorriem para a câmer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148" y="111816"/>
            <a:ext cx="8864600" cy="5535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-22504"/>
            <a:ext cx="9116501" cy="5715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37176" y="2244267"/>
            <a:ext cx="6217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Obrigado por sua participação.</a:t>
            </a:r>
          </a:p>
          <a:p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Minecraft Hour of Code</a:t>
            </a:r>
            <a:r>
              <a:rPr lang="pt-BR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Agradecemos</a:t>
            </a:r>
            <a:r>
              <a:rPr lang="en-IE" dirty="0"/>
              <a:t> a </a:t>
            </a:r>
            <a:r>
              <a:rPr lang="en-IE" dirty="0" err="1"/>
              <a:t>participação</a:t>
            </a:r>
            <a:r>
              <a:rPr lang="en-IE" dirty="0"/>
              <a:t>!</a:t>
            </a:r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20</a:t>
            </a:fld>
            <a:endParaRPr lang="pt-B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74A514-8131-4A90-86AF-82DD644299B7}"/>
              </a:ext>
            </a:extLst>
          </p:cNvPr>
          <p:cNvSpPr/>
          <p:nvPr/>
        </p:nvSpPr>
        <p:spPr>
          <a:xfrm>
            <a:off x="369163" y="434712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endParaRPr lang="pt-BR" sz="12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pt-BR" sz="1200" dirty="0">
                <a:solidFill>
                  <a:schemeClr val="bg1"/>
                </a:solidFill>
              </a:rPr>
              <a:t>© Code.org, 2017. Code.org®, o logo CODE e Hour of Code® são marcas registradas da Code.org</a:t>
            </a:r>
            <a:endParaRPr lang="pt-BR" sz="12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pt-BR" sz="1200" dirty="0">
                <a:solidFill>
                  <a:schemeClr val="bg1"/>
                </a:solidFill>
              </a:rPr>
              <a:t>Mojang © 2017. "Minecraft" é uma marca registrada da Mojang AB</a:t>
            </a:r>
          </a:p>
          <a:p>
            <a:pPr lvl="0">
              <a:defRPr/>
            </a:pPr>
            <a:r>
              <a:rPr lang="pt-BR" sz="1200" dirty="0">
                <a:solidFill>
                  <a:schemeClr val="bg1"/>
                </a:solidFill>
              </a:rPr>
              <a:t>© 2017 Microsoft Corporation. Todos os direitos reservados.</a:t>
            </a:r>
          </a:p>
        </p:txBody>
      </p:sp>
      <p:pic>
        <p:nvPicPr>
          <p:cNvPr id="10" name="Picture 9" descr="Microsoft" title="Microsoft">
            <a:extLst>
              <a:ext uri="{FF2B5EF4-FFF2-40B4-BE49-F238E27FC236}">
                <a16:creationId xmlns:a16="http://schemas.microsoft.com/office/drawing/2014/main" id="{32F99BC9-C56B-41A7-9174-3A1203063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97" y="4668558"/>
            <a:ext cx="1887292" cy="69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42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Vídeo Hour of Code™ da Code.org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3</a:t>
            </a:fld>
            <a:endParaRPr lang="pt-BR" dirty="0"/>
          </a:p>
        </p:txBody>
      </p:sp>
      <p:pic>
        <p:nvPicPr>
          <p:cNvPr id="3" name="Hour of Code 2015 - WORLDWIDE.mp4" descr="Vídeo Hour of Code™ da Code.org" title="Vídeo Hour of Code™ da Code.org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875" y="253999"/>
            <a:ext cx="86360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7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21800" y="1149340"/>
            <a:ext cx="36575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latin typeface="Segoe UI Light" panose="020B0502040204020203" pitchFamily="34" charset="0"/>
              </a:rPr>
              <a:t>O que é código?</a:t>
            </a:r>
          </a:p>
          <a:p>
            <a:endParaRPr lang="pt-BR" sz="3600" dirty="0"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r>
              <a:rPr lang="pt-BR" sz="3600" dirty="0">
                <a:latin typeface="Segoe UI Light" panose="020B0502040204020203" pitchFamily="34" charset="0"/>
              </a:rPr>
              <a:t>No que você pensa quando ouve a palavra "código"?</a:t>
            </a:r>
            <a:endParaRPr lang="pt-BR" sz="1800" dirty="0"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Pergunta</a:t>
            </a:r>
            <a:endParaRPr lang="pt-BR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que você sabe sobre "codificação"?</a:t>
            </a:r>
            <a:endParaRPr lang="en-IE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4560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-22504"/>
            <a:ext cx="9116501" cy="5715000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Codificação</a:t>
            </a:r>
            <a:r>
              <a:rPr lang="en-IE" dirty="0"/>
              <a:t> é...</a:t>
            </a:r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5</a:t>
            </a:fld>
            <a:endParaRPr lang="pt-BR" dirty="0"/>
          </a:p>
        </p:txBody>
      </p:sp>
      <p:sp>
        <p:nvSpPr>
          <p:cNvPr id="7" name="Rectangle 6"/>
          <p:cNvSpPr/>
          <p:nvPr/>
        </p:nvSpPr>
        <p:spPr>
          <a:xfrm>
            <a:off x="571372" y="1980337"/>
            <a:ext cx="40233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Codificação é como os aplicativos e sites da Web são feitos.</a:t>
            </a:r>
          </a:p>
        </p:txBody>
      </p:sp>
      <p:pic>
        <p:nvPicPr>
          <p:cNvPr id="3" name="Picture 2" descr="Um menino de desenho animado fecha os olhos e sorri ao pensar nas diferentes formas em que a codificação está presente na sua vida. Um robô, um elefante roxo, um telefone celular e uma guitarra estão entre as diversas imagens aleatórias que parecem surgir do topo da cabeça do menino para representar a sua imaginação." title="Um menino de desenho animado fecha os olhos e sorri ao pensar nas diferentes formas em que a codificação está presente na sua vida. Um robô, um elefante roxo, um telefone celular e uma guitarra estão entre as diversas imagens aleatórias que parecem surgir do topo da cabeça do menino para representar a sua imaginação.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4212" y="254000"/>
            <a:ext cx="4281663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73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11663"/>
            <a:ext cx="9116501" cy="5715000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Você pode se comunicar com computadores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6</a:t>
            </a:fld>
            <a:endParaRPr lang="pt-BR" dirty="0"/>
          </a:p>
        </p:txBody>
      </p:sp>
      <p:pic>
        <p:nvPicPr>
          <p:cNvPr id="12" name="Picture 11" descr="Um menino diz &quot;Olá&quot; para um tablet e um dispositivo móvel e os dispositivos respondem apenas &quot;?&quot; - Eles não entendem o menino porque ele não fala a língua deles." title="Um menino diz &quot;Olá&quot; para um tablet e um dispositivo móvel e os dispositivos respondem apenas &quot;?&quot; - Eles não entendem o menino porque ele não fala a língua deles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00" y="1680801"/>
            <a:ext cx="2371101" cy="3669074"/>
          </a:xfrm>
          <a:prstGeom prst="rect">
            <a:avLst/>
          </a:prstGeom>
        </p:spPr>
      </p:pic>
      <p:sp>
        <p:nvSpPr>
          <p:cNvPr id="21" name="Rounded Rectangular Callout 20"/>
          <p:cNvSpPr/>
          <p:nvPr/>
        </p:nvSpPr>
        <p:spPr>
          <a:xfrm>
            <a:off x="2428875" y="539750"/>
            <a:ext cx="1635125" cy="904875"/>
          </a:xfrm>
          <a:prstGeom prst="wedgeRoundRectCallout">
            <a:avLst>
              <a:gd name="adj1" fmla="val -34425"/>
              <a:gd name="adj2" fmla="val 9057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60625" y="682625"/>
            <a:ext cx="150812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Segoe UI Light" panose="020B0502040204020203" pitchFamily="34" charset="0"/>
              </a:rPr>
              <a:t>Olá!</a:t>
            </a:r>
            <a:endParaRPr lang="pt-BR" sz="3200" b="1" dirty="0">
              <a:latin typeface="Helvetica"/>
              <a:cs typeface="Helvetica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889500" y="1365250"/>
            <a:ext cx="1635125" cy="904875"/>
            <a:chOff x="5810250" y="539750"/>
            <a:chExt cx="1635125" cy="904875"/>
          </a:xfrm>
        </p:grpSpPr>
        <p:sp>
          <p:nvSpPr>
            <p:cNvPr id="23" name="Rounded Rectangular Callout 22"/>
            <p:cNvSpPr/>
            <p:nvPr/>
          </p:nvSpPr>
          <p:spPr>
            <a:xfrm flipH="1">
              <a:off x="5810250" y="539750"/>
              <a:ext cx="1635125" cy="904875"/>
            </a:xfrm>
            <a:prstGeom prst="wedgeRoundRectCallout">
              <a:avLst>
                <a:gd name="adj1" fmla="val -34425"/>
                <a:gd name="adj2" fmla="val 9057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73750" y="682625"/>
              <a:ext cx="150812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latin typeface="Segoe UI Light" panose="020B0502040204020203" pitchFamily="34" charset="0"/>
                </a:rPr>
                <a:t>?</a:t>
              </a:r>
              <a:endParaRPr lang="pt-BR" sz="3200" b="1" dirty="0">
                <a:latin typeface="Helvetica"/>
                <a:cs typeface="Helvetica"/>
              </a:endParaRPr>
            </a:p>
          </p:txBody>
        </p:sp>
      </p:grpSp>
      <p:grpSp>
        <p:nvGrpSpPr>
          <p:cNvPr id="28" name="Group 27" descr="Um menino diz &quot;Olá&quot; para um tablet e um dispositivo móvel e os dispositivos respondem apenas &quot;?&quot; - Eles não entendem o menino porque ele não fala a língua deles." title="Um menino diz &quot;Olá&quot; para um tablet e um dispositivo móvel e os dispositivos respondem apenas &quot;?&quot; - Eles não entendem o menino porque ele não fala a língua deles."/>
          <p:cNvGrpSpPr/>
          <p:nvPr/>
        </p:nvGrpSpPr>
        <p:grpSpPr>
          <a:xfrm>
            <a:off x="5004747" y="2966096"/>
            <a:ext cx="3440753" cy="1737095"/>
            <a:chOff x="5036497" y="3474096"/>
            <a:chExt cx="3440753" cy="1737095"/>
          </a:xfrm>
        </p:grpSpPr>
        <p:pic>
          <p:nvPicPr>
            <p:cNvPr id="25" name="Picture 24" descr="LEX_landscape_art_Girl-0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456" y="3474096"/>
              <a:ext cx="2745794" cy="1526640"/>
            </a:xfrm>
            <a:prstGeom prst="rect">
              <a:avLst/>
            </a:prstGeom>
          </p:spPr>
        </p:pic>
        <p:pic>
          <p:nvPicPr>
            <p:cNvPr id="24" name="Picture 23" descr="LEX_landscape_art-0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497" y="3556249"/>
              <a:ext cx="1253628" cy="1654942"/>
            </a:xfrm>
            <a:prstGeom prst="rect">
              <a:avLst/>
            </a:prstGeom>
            <a:scene3d>
              <a:camera prst="orthographicFront">
                <a:rot lat="0" lon="0" rev="120000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49659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Os computadores entendem a linguagem de códigos</a:t>
            </a:r>
            <a:endParaRPr lang="en-IE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7</a:t>
            </a:fld>
            <a:endParaRPr lang="pt-BR" dirty="0"/>
          </a:p>
        </p:txBody>
      </p:sp>
      <p:pic>
        <p:nvPicPr>
          <p:cNvPr id="10" name="Picture 9" descr="Uma menina fala com um tablet e um dispositivo móvel em código. Os dispositivos entendem porque a menina fala a língua deles: código." title="Uma menina fala com um tablet e um dispositivo móvel em código. Os dispositivos entendem porque a menina fala a língua deles: código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5" y="1952625"/>
            <a:ext cx="2951251" cy="3397250"/>
          </a:xfrm>
          <a:prstGeom prst="rect">
            <a:avLst/>
          </a:prstGeom>
        </p:spPr>
      </p:pic>
      <p:sp>
        <p:nvSpPr>
          <p:cNvPr id="22" name="Rounded Rectangular Callout 21"/>
          <p:cNvSpPr/>
          <p:nvPr/>
        </p:nvSpPr>
        <p:spPr>
          <a:xfrm>
            <a:off x="2428875" y="539750"/>
            <a:ext cx="1635125" cy="904875"/>
          </a:xfrm>
          <a:prstGeom prst="wedgeRoundRectCallout">
            <a:avLst>
              <a:gd name="adj1" fmla="val -34425"/>
              <a:gd name="adj2" fmla="val 9057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92375" y="682625"/>
            <a:ext cx="150812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Segoe UI Light" panose="020B0502040204020203" pitchFamily="34" charset="0"/>
              </a:rPr>
              <a:t>&lt;/&gt; {}</a:t>
            </a:r>
            <a:endParaRPr lang="pt-BR" sz="3200" b="1" dirty="0">
              <a:latin typeface="Helvetica"/>
              <a:cs typeface="Helvetic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873625" y="1349375"/>
            <a:ext cx="1635125" cy="904875"/>
            <a:chOff x="4873625" y="1317625"/>
            <a:chExt cx="1635125" cy="904875"/>
          </a:xfrm>
        </p:grpSpPr>
        <p:sp>
          <p:nvSpPr>
            <p:cNvPr id="23" name="Rounded Rectangular Callout 22"/>
            <p:cNvSpPr/>
            <p:nvPr/>
          </p:nvSpPr>
          <p:spPr>
            <a:xfrm flipH="1">
              <a:off x="4873625" y="1317625"/>
              <a:ext cx="1635125" cy="904875"/>
            </a:xfrm>
            <a:prstGeom prst="wedgeRoundRectCallout">
              <a:avLst>
                <a:gd name="adj1" fmla="val -34425"/>
                <a:gd name="adj2" fmla="val 9057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37124" y="1460500"/>
              <a:ext cx="150812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latin typeface="Segoe UI Light" panose="020B0502040204020203" pitchFamily="34" charset="0"/>
                </a:rPr>
                <a:t>:)</a:t>
              </a:r>
              <a:endParaRPr lang="pt-BR" sz="3200" b="1" dirty="0">
                <a:latin typeface="Helvetica"/>
                <a:cs typeface="Helvetica"/>
              </a:endParaRPr>
            </a:p>
          </p:txBody>
        </p:sp>
      </p:grpSp>
      <p:grpSp>
        <p:nvGrpSpPr>
          <p:cNvPr id="24" name="Group 23" descr="Uma menina fala com um tablet e um dispositivo móvel em código. Os dispositivos entendem porque a menina fala a língua deles: código." title="Uma menina fala com um tablet e um dispositivo móvel em código. Os dispositivos entendem porque a menina fala a língua deles: código."/>
          <p:cNvGrpSpPr/>
          <p:nvPr/>
        </p:nvGrpSpPr>
        <p:grpSpPr>
          <a:xfrm>
            <a:off x="5004747" y="2966096"/>
            <a:ext cx="3440753" cy="1737095"/>
            <a:chOff x="5036497" y="3474096"/>
            <a:chExt cx="3440753" cy="1737095"/>
          </a:xfrm>
        </p:grpSpPr>
        <p:pic>
          <p:nvPicPr>
            <p:cNvPr id="25" name="Picture 24" descr="LEX_landscape_art_Girl-0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456" y="3474096"/>
              <a:ext cx="2745794" cy="1526640"/>
            </a:xfrm>
            <a:prstGeom prst="rect">
              <a:avLst/>
            </a:prstGeom>
          </p:spPr>
        </p:pic>
        <p:pic>
          <p:nvPicPr>
            <p:cNvPr id="26" name="Picture 25" descr="LEX_landscape_art-0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497" y="3556249"/>
              <a:ext cx="1253628" cy="1654942"/>
            </a:xfrm>
            <a:prstGeom prst="rect">
              <a:avLst/>
            </a:prstGeom>
            <a:scene3d>
              <a:camera prst="orthographicFront">
                <a:rot lat="0" lon="0" rev="120000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72521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" y="2540668"/>
            <a:ext cx="3695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Codificação é...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O que é </a:t>
            </a:r>
            <a:r>
              <a:rPr lang="en-IE" dirty="0" err="1"/>
              <a:t>codificação</a:t>
            </a:r>
            <a:r>
              <a:rPr lang="en-IE" dirty="0"/>
              <a:t>?</a:t>
            </a:r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8</a:t>
            </a:fld>
            <a:endParaRPr lang="pt-BR" dirty="0"/>
          </a:p>
        </p:txBody>
      </p:sp>
      <p:pic>
        <p:nvPicPr>
          <p:cNvPr id="8" name="Picture 7" descr="Um robô e uma tartaruga em pé em cima de um bloco" title="Um robô e uma tartaruga em pé em cima de um bloc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85" y="828358"/>
            <a:ext cx="3120188" cy="405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7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Resolver problemas</a:t>
            </a:r>
            <a:endParaRPr lang="pt-BR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00" y="2039112"/>
            <a:ext cx="685800" cy="685800"/>
          </a:xfrm>
          <a:prstGeom prst="rect">
            <a:avLst/>
          </a:prstGeom>
        </p:spPr>
      </p:pic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Resolver </a:t>
            </a:r>
            <a:r>
              <a:rPr lang="en-IE" dirty="0" err="1"/>
              <a:t>problemas</a:t>
            </a:r>
            <a:endParaRPr lang="en-IE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9</a:t>
            </a:fld>
            <a:endParaRPr lang="pt-BR" dirty="0"/>
          </a:p>
        </p:txBody>
      </p:sp>
      <p:pic>
        <p:nvPicPr>
          <p:cNvPr id="10" name="Picture 9" descr="Um brinquedo com uma pilha de anéis coloridos antropomorfizado com duas pernas e dois olhos em pé em um bloco." title="Um brinquedo com uma pilha de anéis coloridos antropomorfizado com duas pernas e dois olhos em pé em um bloco.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70" y="1317873"/>
            <a:ext cx="1656080" cy="332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21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2536</Words>
  <Application>Microsoft Office PowerPoint</Application>
  <PresentationFormat>On-screen Show (16:10)</PresentationFormat>
  <Paragraphs>327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handy</vt:lpstr>
      <vt:lpstr>Yu Gothic UI Light</vt:lpstr>
      <vt:lpstr>Arial</vt:lpstr>
      <vt:lpstr>Calibri</vt:lpstr>
      <vt:lpstr>Calibri Light</vt:lpstr>
      <vt:lpstr>Helvetica</vt:lpstr>
      <vt:lpstr>Segoe Pro</vt:lpstr>
      <vt:lpstr>Segoe Pro Light</vt:lpstr>
      <vt:lpstr>Segoe UI Light</vt:lpstr>
      <vt:lpstr>Office Theme</vt:lpstr>
      <vt:lpstr>Bem-vindo à Hour of Code™</vt:lpstr>
      <vt:lpstr>Vamos falar sobre codificação</vt:lpstr>
      <vt:lpstr>Vídeo Hour of Code™ da Code.org</vt:lpstr>
      <vt:lpstr>O que você sabe sobre "codificação"?</vt:lpstr>
      <vt:lpstr>Codificação é...</vt:lpstr>
      <vt:lpstr>Você pode se comunicar com computadores</vt:lpstr>
      <vt:lpstr>Os computadores entendem a linguagem de códigos</vt:lpstr>
      <vt:lpstr>O que é codificação?</vt:lpstr>
      <vt:lpstr>Resolver problemas</vt:lpstr>
      <vt:lpstr>Usar a imaginação</vt:lpstr>
      <vt:lpstr>Trabalhar com amigos</vt:lpstr>
      <vt:lpstr>O que você gosta de fazer?</vt:lpstr>
      <vt:lpstr>Tornar a codificação parte do que você adora</vt:lpstr>
      <vt:lpstr>How it goes down </vt:lpstr>
      <vt:lpstr>Find your tutorial</vt:lpstr>
      <vt:lpstr>Conclusão</vt:lpstr>
      <vt:lpstr>Agora, o que você acha da codificação?</vt:lpstr>
      <vt:lpstr>PowerPoint Presentation</vt:lpstr>
      <vt:lpstr>Próximos passos</vt:lpstr>
      <vt:lpstr>Agradecemos a participação!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2015-11-19T17:31:16Z</dcterms:created>
  <dcterms:modified xsi:type="dcterms:W3CDTF">2017-11-02T07:46:23Z</dcterms:modified>
</cp:coreProperties>
</file>